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7" r:id="rId2"/>
    <p:sldId id="259" r:id="rId3"/>
    <p:sldId id="298" r:id="rId4"/>
    <p:sldId id="277" r:id="rId5"/>
    <p:sldId id="278" r:id="rId6"/>
    <p:sldId id="280" r:id="rId7"/>
    <p:sldId id="279" r:id="rId8"/>
    <p:sldId id="281" r:id="rId9"/>
    <p:sldId id="282" r:id="rId10"/>
    <p:sldId id="295" r:id="rId11"/>
    <p:sldId id="286" r:id="rId12"/>
    <p:sldId id="287" r:id="rId13"/>
    <p:sldId id="288" r:id="rId14"/>
    <p:sldId id="289" r:id="rId15"/>
    <p:sldId id="290" r:id="rId16"/>
    <p:sldId id="291" r:id="rId17"/>
    <p:sldId id="292" r:id="rId18"/>
    <p:sldId id="293" r:id="rId19"/>
    <p:sldId id="302" r:id="rId20"/>
    <p:sldId id="294" r:id="rId21"/>
    <p:sldId id="303" r:id="rId22"/>
    <p:sldId id="284" r:id="rId23"/>
    <p:sldId id="301" r:id="rId24"/>
    <p:sldId id="285" r:id="rId25"/>
    <p:sldId id="299" r:id="rId26"/>
    <p:sldId id="300" r:id="rId27"/>
    <p:sldId id="265" r:id="rId28"/>
    <p:sldId id="297" r:id="rId29"/>
    <p:sldId id="296"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8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3CF80F9-147E-44E7-9C1E-E50FC1414139}" type="datetimeFigureOut">
              <a:rPr lang="en-US" smtClean="0"/>
              <a:t>1/10/2024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22F2D8-EAB5-416B-97F5-38A169594075}" type="slidenum">
              <a:rPr lang="en-US" smtClean="0"/>
              <a:t>‹#›</a:t>
            </a:fld>
            <a:endParaRPr lang="en-US"/>
          </a:p>
        </p:txBody>
      </p:sp>
    </p:spTree>
    <p:extLst>
      <p:ext uri="{BB962C8B-B14F-4D97-AF65-F5344CB8AC3E}">
        <p14:creationId xmlns:p14="http://schemas.microsoft.com/office/powerpoint/2010/main" val="271563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20084AE-206C-457B-9989-36776B24C566}" type="slidenum">
              <a:rPr lang="en-US" smtClean="0"/>
              <a:t>6</a:t>
            </a:fld>
            <a:endParaRPr lang="en-US"/>
          </a:p>
        </p:txBody>
      </p:sp>
    </p:spTree>
    <p:extLst>
      <p:ext uri="{BB962C8B-B14F-4D97-AF65-F5344CB8AC3E}">
        <p14:creationId xmlns:p14="http://schemas.microsoft.com/office/powerpoint/2010/main" val="312870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2002, the </a:t>
            </a:r>
            <a:r>
              <a:rPr lang="en-US" dirty="0" err="1"/>
              <a:t>abim</a:t>
            </a:r>
            <a:r>
              <a:rPr lang="en-US" dirty="0"/>
              <a:t> foundation in conjunction with the </a:t>
            </a:r>
            <a:r>
              <a:rPr lang="en-US" dirty="0" err="1"/>
              <a:t>acp</a:t>
            </a:r>
            <a:r>
              <a:rPr lang="en-US" dirty="0"/>
              <a:t> and European federation of internal medicine authored medical professionalism in the new </a:t>
            </a:r>
            <a:r>
              <a:rPr lang="en-US" dirty="0" err="1"/>
              <a:t>millenium</a:t>
            </a:r>
            <a:r>
              <a:rPr lang="en-US" dirty="0"/>
              <a:t>, physician charter. The fundamental principle of the charter are primacy of pt </a:t>
            </a:r>
            <a:r>
              <a:rPr lang="en-US" dirty="0" err="1"/>
              <a:t>welfare,pt</a:t>
            </a:r>
            <a:r>
              <a:rPr lang="en-US" dirty="0"/>
              <a:t> autonomy and social justice</a:t>
            </a:r>
          </a:p>
          <a:p>
            <a:r>
              <a:rPr lang="en-US" dirty="0"/>
              <a:t>SOCIAL JUSTICE-The medical </a:t>
            </a:r>
            <a:r>
              <a:rPr lang="en-US" dirty="0" err="1"/>
              <a:t>profesn</a:t>
            </a:r>
            <a:r>
              <a:rPr lang="en-US" dirty="0"/>
              <a:t> must promote justice in the health care system, including the fair distribution of heath care resources</a:t>
            </a:r>
          </a:p>
          <a:p>
            <a:r>
              <a:rPr lang="en-US" dirty="0"/>
              <a:t>PRIMACY OF PT WELFARE-this is base on dedication to serving the interest of the patient, market </a:t>
            </a:r>
            <a:r>
              <a:rPr lang="en-US" dirty="0" err="1"/>
              <a:t>forces,societal</a:t>
            </a:r>
            <a:r>
              <a:rPr lang="en-US" dirty="0"/>
              <a:t> pressure, admin exigencies must not compromise this principle</a:t>
            </a:r>
          </a:p>
        </p:txBody>
      </p:sp>
      <p:sp>
        <p:nvSpPr>
          <p:cNvPr id="4" name="Slide Number Placeholder 3"/>
          <p:cNvSpPr>
            <a:spLocks noGrp="1"/>
          </p:cNvSpPr>
          <p:nvPr>
            <p:ph type="sldNum" sz="quarter" idx="5"/>
          </p:nvPr>
        </p:nvSpPr>
        <p:spPr/>
        <p:txBody>
          <a:bodyPr/>
          <a:lstStyle/>
          <a:p>
            <a:fld id="{B20084AE-206C-457B-9989-36776B24C566}" type="slidenum">
              <a:rPr lang="en-US" smtClean="0"/>
              <a:t>7</a:t>
            </a:fld>
            <a:endParaRPr lang="en-US"/>
          </a:p>
        </p:txBody>
      </p:sp>
    </p:spTree>
    <p:extLst>
      <p:ext uri="{BB962C8B-B14F-4D97-AF65-F5344CB8AC3E}">
        <p14:creationId xmlns:p14="http://schemas.microsoft.com/office/powerpoint/2010/main" val="1351343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2B999-B9BA-8FD9-A249-9E01CD61BE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2C6010-3A5C-D294-429F-2F24AE1F79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24EF7DB-72CA-2334-F68F-7536155E8604}"/>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D98AC4F8-17B1-BC0D-5CAF-5DC9445A19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B512BA-C2C0-1C5F-4444-69C7CFD8F32D}"/>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2138313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50537-10B5-B172-7B75-6FD142C3D1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B7C57D-20D8-16A1-C905-4A37992FC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9736BA-0D0E-E450-6B75-D02A5B785864}"/>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5E2A8353-3A47-D2EA-AF48-6C717A8542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B802E4-8DBB-6D9E-E26F-99728BC4F9CE}"/>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3702012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8FED52-485E-5C84-93C6-6BE2001B6D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FAC208-D6B3-0C7C-666F-44ADB5F14EA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9B2F3E-3B3E-9052-7B06-41F10DED29A3}"/>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E1DC5F31-0E1F-5C50-8B22-BDF1941E65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1096FE-E819-4148-0C96-9A548B6679E9}"/>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41153316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7236E-9024-AC7D-4AF8-90C9B802A1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62BB2A-CBCF-E0A6-CE7E-1198DBB0501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9EA6C2-9281-EEE3-DA64-40F277AFF4D3}"/>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C918A0B3-E3C4-0794-4073-462D592E0A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7E05FA-C7AC-6E50-6527-351B59940025}"/>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2744846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5EBD1-30D2-4048-7FC3-FD7BD2D708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D88DB5-113A-39A2-1C08-DD11A5F3C7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6704E5-8D08-B106-2C54-A965FBF9CC67}"/>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8C8385EE-D63F-10FA-8902-A74D852FF6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C77807-62D0-F60A-DA65-7C4133CB7513}"/>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2883793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1CA8E-6E0C-B522-9FD2-2A13C26837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3E1CC7-D4D2-124D-511E-4A927AF750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3414A5-ABFE-73D1-E6B8-6386003CDFF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1EE37E4-8AAE-41A9-C4A7-F608FC859D10}"/>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6" name="Footer Placeholder 5">
            <a:extLst>
              <a:ext uri="{FF2B5EF4-FFF2-40B4-BE49-F238E27FC236}">
                <a16:creationId xmlns:a16="http://schemas.microsoft.com/office/drawing/2014/main" id="{C3AACB56-0727-0175-6546-8A45DA2CB5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39C584-E516-3B7E-556C-E91F6D8A9598}"/>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2399436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C952F-D6D4-70F8-920E-6A294779FF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A383A8-20C6-BE58-40C1-2E5C7F9C2B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5CE801-350C-3C2B-93AB-5C597B57614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C04BAE-4DCA-5516-5C40-937BD154DD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15B8BA5-ECBA-B18B-3FD7-C45391A33F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321587-62BB-CAB0-01E8-83D41AC45FD8}"/>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8" name="Footer Placeholder 7">
            <a:extLst>
              <a:ext uri="{FF2B5EF4-FFF2-40B4-BE49-F238E27FC236}">
                <a16:creationId xmlns:a16="http://schemas.microsoft.com/office/drawing/2014/main" id="{20D844B9-7C40-9A9A-59E6-733514CDA6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3DF027-67EF-A4B2-3960-757BA8185A0D}"/>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1345361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69C75-C58F-C4D5-9B30-A28FA3591A3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39A6B3B-F485-E55D-8A35-1693372BAE0D}"/>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4" name="Footer Placeholder 3">
            <a:extLst>
              <a:ext uri="{FF2B5EF4-FFF2-40B4-BE49-F238E27FC236}">
                <a16:creationId xmlns:a16="http://schemas.microsoft.com/office/drawing/2014/main" id="{8F63A850-5948-DC39-71E5-AE38836CC2B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798CD8-84EF-100C-C3AB-D79579761A73}"/>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1292804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8B7A8C-F1C9-608B-FD01-B98D69DC0FA8}"/>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3" name="Footer Placeholder 2">
            <a:extLst>
              <a:ext uri="{FF2B5EF4-FFF2-40B4-BE49-F238E27FC236}">
                <a16:creationId xmlns:a16="http://schemas.microsoft.com/office/drawing/2014/main" id="{CE449FC1-F5A3-F6A2-6184-0A627E391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E04F8C-985A-33EE-66B5-3B409E478B2A}"/>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3990539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DA8E7-7BED-05BD-F375-36D3EB2D5B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5DBAAD-18A7-EE13-E91B-8E76216CEC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AB4B6E1-9B60-02DA-B5A0-CEFA557329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D8E7F65-6BC0-BE58-1CA4-F1F653A8C163}"/>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6" name="Footer Placeholder 5">
            <a:extLst>
              <a:ext uri="{FF2B5EF4-FFF2-40B4-BE49-F238E27FC236}">
                <a16:creationId xmlns:a16="http://schemas.microsoft.com/office/drawing/2014/main" id="{B5EDAD8E-8F12-C87B-CC28-51317B134B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4E3EE3-D391-497E-97D3-C00A1A2691C0}"/>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3718798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FC07C1-D5EB-32B0-08FC-332D9FFFAB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BE91879-F25A-5D59-12FC-2AEFEE4E52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69BC07-8EEF-C998-DEE9-0436CDFBB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E08CF4E-CD0F-8CFE-2CC4-99B0089B3540}"/>
              </a:ext>
            </a:extLst>
          </p:cNvPr>
          <p:cNvSpPr>
            <a:spLocks noGrp="1"/>
          </p:cNvSpPr>
          <p:nvPr>
            <p:ph type="dt" sz="half" idx="10"/>
          </p:nvPr>
        </p:nvSpPr>
        <p:spPr/>
        <p:txBody>
          <a:bodyPr/>
          <a:lstStyle/>
          <a:p>
            <a:fld id="{9D2E2A94-20E6-4260-B0C4-F2FB96B22977}" type="datetimeFigureOut">
              <a:rPr lang="en-US" smtClean="0"/>
              <a:t>1/10/2024</a:t>
            </a:fld>
            <a:endParaRPr lang="en-US"/>
          </a:p>
        </p:txBody>
      </p:sp>
      <p:sp>
        <p:nvSpPr>
          <p:cNvPr id="6" name="Footer Placeholder 5">
            <a:extLst>
              <a:ext uri="{FF2B5EF4-FFF2-40B4-BE49-F238E27FC236}">
                <a16:creationId xmlns:a16="http://schemas.microsoft.com/office/drawing/2014/main" id="{BFD24A5D-6C33-5EAB-6CAE-58DAB93D85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1FEED3-4E4B-5D2D-F08B-3CAB495CED61}"/>
              </a:ext>
            </a:extLst>
          </p:cNvPr>
          <p:cNvSpPr>
            <a:spLocks noGrp="1"/>
          </p:cNvSpPr>
          <p:nvPr>
            <p:ph type="sldNum" sz="quarter" idx="12"/>
          </p:nvPr>
        </p:nvSpPr>
        <p:spPr/>
        <p:txBody>
          <a:bodyPr/>
          <a:lstStyle/>
          <a:p>
            <a:fld id="{F91CFF37-2A21-4C3F-B8E0-77F2D0172862}" type="slidenum">
              <a:rPr lang="en-US" smtClean="0"/>
              <a:t>‹#›</a:t>
            </a:fld>
            <a:endParaRPr lang="en-US"/>
          </a:p>
        </p:txBody>
      </p:sp>
    </p:spTree>
    <p:extLst>
      <p:ext uri="{BB962C8B-B14F-4D97-AF65-F5344CB8AC3E}">
        <p14:creationId xmlns:p14="http://schemas.microsoft.com/office/powerpoint/2010/main" val="199873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E38138-DC29-5271-E290-3512EEA218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8D24013-34F5-8DDD-3F9E-3AACC24D15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31ED9D-18C8-F95B-7D1E-D88FC7F17E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2E2A94-20E6-4260-B0C4-F2FB96B22977}" type="datetimeFigureOut">
              <a:rPr lang="en-US" smtClean="0"/>
              <a:t>1/10/2024</a:t>
            </a:fld>
            <a:endParaRPr lang="en-US"/>
          </a:p>
        </p:txBody>
      </p:sp>
      <p:sp>
        <p:nvSpPr>
          <p:cNvPr id="5" name="Footer Placeholder 4">
            <a:extLst>
              <a:ext uri="{FF2B5EF4-FFF2-40B4-BE49-F238E27FC236}">
                <a16:creationId xmlns:a16="http://schemas.microsoft.com/office/drawing/2014/main" id="{1EAAD624-853A-68DE-A950-CE50015C03F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D06821C-735D-B54D-21BA-C9B1479728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1CFF37-2A21-4C3F-B8E0-77F2D0172862}" type="slidenum">
              <a:rPr lang="en-US" smtClean="0"/>
              <a:t>‹#›</a:t>
            </a:fld>
            <a:endParaRPr lang="en-US"/>
          </a:p>
        </p:txBody>
      </p:sp>
    </p:spTree>
    <p:extLst>
      <p:ext uri="{BB962C8B-B14F-4D97-AF65-F5344CB8AC3E}">
        <p14:creationId xmlns:p14="http://schemas.microsoft.com/office/powerpoint/2010/main" val="16071049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pubmed.ncbi.nlm.nih.gov/15014712" TargetMode="External"/><Relationship Id="rId2" Type="http://schemas.openxmlformats.org/officeDocument/2006/relationships/hyperlink" Target="https://www.ncbi.nlm.nih.gov/pmc/articles/PMC315491/" TargetMode="External"/><Relationship Id="rId1" Type="http://schemas.openxmlformats.org/officeDocument/2006/relationships/slideLayout" Target="../slideLayouts/slideLayout2.xml"/><Relationship Id="rId6" Type="http://schemas.openxmlformats.org/officeDocument/2006/relationships/hyperlink" Target="https://scholar.google.com/scholar_lookup?journal=J+Nerv+Ment+Dis&amp;title=%E2%80%9CThe+VIP+syndrome%E2%80%9D:+a+clinical+study+in+hospital+psychiatry&amp;author=W.++Weintraub&amp;volume=138&amp;publication_year=1964&amp;pages=181-193&amp;pmid=14119515&amp;" TargetMode="External"/><Relationship Id="rId5" Type="http://schemas.openxmlformats.org/officeDocument/2006/relationships/hyperlink" Target="https://pubmed.ncbi.nlm.nih.gov/14119515" TargetMode="External"/><Relationship Id="rId4" Type="http://schemas.openxmlformats.org/officeDocument/2006/relationships/hyperlink" Target="https://scholar.google.com/scholar_lookup?journal=Prim+Care+Companion+J+Clin+Psychiatry&amp;title=Celebrity+patients,+VIPs,+and+potentates&amp;author=JE+Groves&amp;author=BA+Dunderdale&amp;author=TA.++Stren&amp;volume=4&amp;issue=6&amp;publication_year=2002&amp;pages=215-223&amp;pmid=15014712&amp;"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5A5F-CAB0-C40E-2B33-02BFFCC7CF2B}"/>
              </a:ext>
            </a:extLst>
          </p:cNvPr>
          <p:cNvSpPr>
            <a:spLocks noGrp="1"/>
          </p:cNvSpPr>
          <p:nvPr>
            <p:ph type="ctrTitle"/>
          </p:nvPr>
        </p:nvSpPr>
        <p:spPr/>
        <p:txBody>
          <a:bodyPr>
            <a:normAutofit/>
          </a:bodyPr>
          <a:lstStyle/>
          <a:p>
            <a:r>
              <a:rPr lang="en-US" b="1" dirty="0"/>
              <a:t>PRINCIPLES OF CARING FOR  SURGICAL VIP PATIENT</a:t>
            </a:r>
          </a:p>
        </p:txBody>
      </p:sp>
      <p:sp>
        <p:nvSpPr>
          <p:cNvPr id="3" name="Subtitle 2">
            <a:extLst>
              <a:ext uri="{FF2B5EF4-FFF2-40B4-BE49-F238E27FC236}">
                <a16:creationId xmlns:a16="http://schemas.microsoft.com/office/drawing/2014/main" id="{87AA274D-BDC2-BB9C-7662-9A60343D8D8C}"/>
              </a:ext>
            </a:extLst>
          </p:cNvPr>
          <p:cNvSpPr>
            <a:spLocks noGrp="1"/>
          </p:cNvSpPr>
          <p:nvPr>
            <p:ph type="subTitle" idx="1"/>
          </p:nvPr>
        </p:nvSpPr>
        <p:spPr/>
        <p:txBody>
          <a:bodyPr/>
          <a:lstStyle/>
          <a:p>
            <a:r>
              <a:rPr lang="en-US" dirty="0"/>
              <a:t>DR BASHIR ALIYU</a:t>
            </a:r>
          </a:p>
          <a:p>
            <a:r>
              <a:rPr lang="en-US" dirty="0"/>
              <a:t>SURGERY DEPARTMENT </a:t>
            </a:r>
          </a:p>
          <a:p>
            <a:r>
              <a:rPr lang="en-US" dirty="0"/>
              <a:t>FEDERAL MEDICAL CENTER AZARE</a:t>
            </a:r>
          </a:p>
          <a:p>
            <a:endParaRPr lang="en-US" dirty="0"/>
          </a:p>
        </p:txBody>
      </p:sp>
    </p:spTree>
    <p:extLst>
      <p:ext uri="{BB962C8B-B14F-4D97-AF65-F5344CB8AC3E}">
        <p14:creationId xmlns:p14="http://schemas.microsoft.com/office/powerpoint/2010/main" val="1574269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7BC2E9-8EEA-7FF4-61B1-BA523CE90483}"/>
              </a:ext>
            </a:extLst>
          </p:cNvPr>
          <p:cNvSpPr>
            <a:spLocks noGrp="1"/>
          </p:cNvSpPr>
          <p:nvPr>
            <p:ph type="title"/>
          </p:nvPr>
        </p:nvSpPr>
        <p:spPr/>
        <p:txBody>
          <a:bodyPr/>
          <a:lstStyle/>
          <a:p>
            <a:r>
              <a:rPr lang="en-US" b="1" dirty="0"/>
              <a:t>Caring for VIPs: Nine principles</a:t>
            </a:r>
          </a:p>
        </p:txBody>
      </p:sp>
      <p:sp>
        <p:nvSpPr>
          <p:cNvPr id="3" name="Content Placeholder 2">
            <a:extLst>
              <a:ext uri="{FF2B5EF4-FFF2-40B4-BE49-F238E27FC236}">
                <a16:creationId xmlns:a16="http://schemas.microsoft.com/office/drawing/2014/main" id="{81E8F8F2-A679-C66B-3662-A55C250C6302}"/>
              </a:ext>
            </a:extLst>
          </p:cNvPr>
          <p:cNvSpPr>
            <a:spLocks noGrp="1"/>
          </p:cNvSpPr>
          <p:nvPr>
            <p:ph idx="1"/>
          </p:nvPr>
        </p:nvSpPr>
        <p:spPr/>
        <p:txBody>
          <a:bodyPr/>
          <a:lstStyle/>
          <a:p>
            <a:r>
              <a:rPr lang="en-US" b="0" i="0" dirty="0">
                <a:solidFill>
                  <a:srgbClr val="313131"/>
                </a:solidFill>
                <a:effectLst/>
                <a:latin typeface="muli"/>
              </a:rPr>
              <a:t>while none of us can/should avoid taking care of a VIP patient or</a:t>
            </a:r>
          </a:p>
          <a:p>
            <a:pPr marL="0" indent="0">
              <a:buNone/>
            </a:pPr>
            <a:r>
              <a:rPr lang="en-US" dirty="0">
                <a:solidFill>
                  <a:srgbClr val="313131"/>
                </a:solidFill>
                <a:latin typeface="muli"/>
              </a:rPr>
              <a:t> </a:t>
            </a:r>
            <a:r>
              <a:rPr lang="en-US" b="0" i="0" dirty="0">
                <a:solidFill>
                  <a:srgbClr val="313131"/>
                </a:solidFill>
                <a:effectLst/>
                <a:latin typeface="muli"/>
              </a:rPr>
              <a:t> family, we do have to be thoughtful about how we approach their</a:t>
            </a:r>
          </a:p>
          <a:p>
            <a:pPr marL="0" indent="0">
              <a:buNone/>
            </a:pPr>
            <a:r>
              <a:rPr lang="en-US" dirty="0">
                <a:solidFill>
                  <a:srgbClr val="313131"/>
                </a:solidFill>
                <a:latin typeface="muli"/>
              </a:rPr>
              <a:t> </a:t>
            </a:r>
            <a:r>
              <a:rPr lang="en-US" b="0" i="0" dirty="0">
                <a:solidFill>
                  <a:srgbClr val="313131"/>
                </a:solidFill>
                <a:effectLst/>
                <a:latin typeface="muli"/>
              </a:rPr>
              <a:t> care</a:t>
            </a:r>
          </a:p>
          <a:p>
            <a:pPr marL="0" indent="0">
              <a:buNone/>
            </a:pPr>
            <a:r>
              <a:rPr lang="en-US" b="0" i="0" dirty="0">
                <a:solidFill>
                  <a:srgbClr val="313131"/>
                </a:solidFill>
                <a:effectLst/>
                <a:latin typeface="muli"/>
              </a:rPr>
              <a:t> </a:t>
            </a:r>
          </a:p>
          <a:p>
            <a:r>
              <a:rPr lang="en-US" b="0" i="0" dirty="0">
                <a:solidFill>
                  <a:srgbClr val="313131"/>
                </a:solidFill>
                <a:effectLst/>
                <a:latin typeface="muli"/>
              </a:rPr>
              <a:t>An article from the Cleveland Clinic by Guzman and colleagues offers</a:t>
            </a:r>
          </a:p>
          <a:p>
            <a:pPr marL="0" indent="0">
              <a:buNone/>
            </a:pPr>
            <a:r>
              <a:rPr lang="en-US" dirty="0">
                <a:solidFill>
                  <a:srgbClr val="313131"/>
                </a:solidFill>
                <a:latin typeface="muli"/>
              </a:rPr>
              <a:t>  </a:t>
            </a:r>
            <a:r>
              <a:rPr lang="en-US" b="0" i="0" dirty="0">
                <a:solidFill>
                  <a:srgbClr val="313131"/>
                </a:solidFill>
                <a:effectLst/>
                <a:latin typeface="muli"/>
              </a:rPr>
              <a:t>advice to clinicians when taking care of the VIPs, in the form of nine</a:t>
            </a:r>
          </a:p>
          <a:p>
            <a:pPr marL="0" indent="0">
              <a:buNone/>
            </a:pPr>
            <a:r>
              <a:rPr lang="en-US" dirty="0">
                <a:solidFill>
                  <a:srgbClr val="313131"/>
                </a:solidFill>
                <a:latin typeface="muli"/>
              </a:rPr>
              <a:t> </a:t>
            </a:r>
            <a:r>
              <a:rPr lang="en-US" b="0" i="0" dirty="0">
                <a:solidFill>
                  <a:srgbClr val="313131"/>
                </a:solidFill>
                <a:effectLst/>
                <a:latin typeface="muli"/>
              </a:rPr>
              <a:t> guiding principles</a:t>
            </a:r>
            <a:endParaRPr lang="en-US" dirty="0"/>
          </a:p>
        </p:txBody>
      </p:sp>
    </p:spTree>
    <p:extLst>
      <p:ext uri="{BB962C8B-B14F-4D97-AF65-F5344CB8AC3E}">
        <p14:creationId xmlns:p14="http://schemas.microsoft.com/office/powerpoint/2010/main" val="316535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A6511-9200-6DB6-43E0-C77944BB71CC}"/>
              </a:ext>
            </a:extLst>
          </p:cNvPr>
          <p:cNvSpPr>
            <a:spLocks noGrp="1"/>
          </p:cNvSpPr>
          <p:nvPr>
            <p:ph type="title"/>
          </p:nvPr>
        </p:nvSpPr>
        <p:spPr/>
        <p:txBody>
          <a:bodyPr/>
          <a:lstStyle/>
          <a:p>
            <a:r>
              <a:rPr lang="en-US" b="1" dirty="0"/>
              <a:t>Principle 1: Don’t Bend the Rules</a:t>
            </a:r>
          </a:p>
        </p:txBody>
      </p:sp>
      <p:sp>
        <p:nvSpPr>
          <p:cNvPr id="3" name="Content Placeholder 2">
            <a:extLst>
              <a:ext uri="{FF2B5EF4-FFF2-40B4-BE49-F238E27FC236}">
                <a16:creationId xmlns:a16="http://schemas.microsoft.com/office/drawing/2014/main" id="{1351E4A2-1744-4D41-D476-6FDBD9BB34D1}"/>
              </a:ext>
            </a:extLst>
          </p:cNvPr>
          <p:cNvSpPr>
            <a:spLocks noGrp="1"/>
          </p:cNvSpPr>
          <p:nvPr>
            <p:ph idx="1"/>
          </p:nvPr>
        </p:nvSpPr>
        <p:spPr/>
        <p:txBody>
          <a:bodyPr/>
          <a:lstStyle/>
          <a:p>
            <a:r>
              <a:rPr lang="en-US" dirty="0"/>
              <a:t>Caring for VIPs creates pressures to change usual clinical wisdom and practices</a:t>
            </a:r>
          </a:p>
          <a:p>
            <a:pPr marL="0" indent="0">
              <a:buNone/>
            </a:pPr>
            <a:endParaRPr lang="en-US" dirty="0"/>
          </a:p>
          <a:p>
            <a:r>
              <a:rPr lang="en-US" dirty="0"/>
              <a:t>As Smith and </a:t>
            </a:r>
            <a:r>
              <a:rPr lang="en-US" dirty="0" err="1"/>
              <a:t>Shesser</a:t>
            </a:r>
            <a:r>
              <a:rPr lang="en-US" dirty="0"/>
              <a:t> noted in 1988, “Since the standard operating procedures are designed for the efficient delivery of high-quality care</a:t>
            </a:r>
          </a:p>
          <a:p>
            <a:pPr marL="0" indent="0">
              <a:buNone/>
            </a:pPr>
            <a:endParaRPr lang="en-US" dirty="0"/>
          </a:p>
          <a:p>
            <a:r>
              <a:rPr lang="en-US" dirty="0"/>
              <a:t>A striking example of the potential effects of VIP syndrome is the death of </a:t>
            </a:r>
            <a:r>
              <a:rPr lang="en-US" b="1" dirty="0"/>
              <a:t>Eleanor Roosevelt </a:t>
            </a:r>
            <a:r>
              <a:rPr lang="en-US" dirty="0"/>
              <a:t>from miliary tuberculosis</a:t>
            </a:r>
          </a:p>
        </p:txBody>
      </p:sp>
    </p:spTree>
    <p:extLst>
      <p:ext uri="{BB962C8B-B14F-4D97-AF65-F5344CB8AC3E}">
        <p14:creationId xmlns:p14="http://schemas.microsoft.com/office/powerpoint/2010/main" val="39007520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DD086-31A1-6A12-3A0B-6333767ECB77}"/>
              </a:ext>
            </a:extLst>
          </p:cNvPr>
          <p:cNvSpPr>
            <a:spLocks noGrp="1"/>
          </p:cNvSpPr>
          <p:nvPr>
            <p:ph type="title"/>
          </p:nvPr>
        </p:nvSpPr>
        <p:spPr/>
        <p:txBody>
          <a:bodyPr/>
          <a:lstStyle/>
          <a:p>
            <a:r>
              <a:rPr lang="en-US" b="1" dirty="0"/>
              <a:t>Principle 2: Work as a team, not in ‘Silos’ </a:t>
            </a:r>
          </a:p>
        </p:txBody>
      </p:sp>
      <p:sp>
        <p:nvSpPr>
          <p:cNvPr id="3" name="Content Placeholder 2">
            <a:extLst>
              <a:ext uri="{FF2B5EF4-FFF2-40B4-BE49-F238E27FC236}">
                <a16:creationId xmlns:a16="http://schemas.microsoft.com/office/drawing/2014/main" id="{45036791-4555-5A6F-4C5F-3F76AFB2F7C5}"/>
              </a:ext>
            </a:extLst>
          </p:cNvPr>
          <p:cNvSpPr>
            <a:spLocks noGrp="1"/>
          </p:cNvSpPr>
          <p:nvPr>
            <p:ph idx="1"/>
          </p:nvPr>
        </p:nvSpPr>
        <p:spPr/>
        <p:txBody>
          <a:bodyPr>
            <a:normAutofit lnSpcReduction="10000"/>
          </a:bodyPr>
          <a:lstStyle/>
          <a:p>
            <a:r>
              <a:rPr lang="en-US" dirty="0"/>
              <a:t>Teamwork is essential for good clinical outcomes especially when the clinical problem is complex</a:t>
            </a:r>
          </a:p>
          <a:p>
            <a:pPr marL="0" indent="0">
              <a:buNone/>
            </a:pPr>
            <a:endParaRPr lang="en-US" dirty="0"/>
          </a:p>
          <a:p>
            <a:r>
              <a:rPr lang="en-US" dirty="0"/>
              <a:t>At the same time, we must recognize that medical practice “is not a committee process; it must be clear at all times which physician is responsible for directing clinical care</a:t>
            </a:r>
          </a:p>
          <a:p>
            <a:pPr marL="0" indent="0">
              <a:buNone/>
            </a:pPr>
            <a:endParaRPr lang="en-US" dirty="0"/>
          </a:p>
          <a:p>
            <a:r>
              <a:rPr lang="en-US" dirty="0"/>
              <a:t>The primary attending physician must speak with the consultants, summarize their views, and then communicate the findings and the plan of care to the patient and family</a:t>
            </a:r>
          </a:p>
        </p:txBody>
      </p:sp>
    </p:spTree>
    <p:extLst>
      <p:ext uri="{BB962C8B-B14F-4D97-AF65-F5344CB8AC3E}">
        <p14:creationId xmlns:p14="http://schemas.microsoft.com/office/powerpoint/2010/main" val="1467500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794EC-D33C-C547-ADC3-F2C7258A0B01}"/>
              </a:ext>
            </a:extLst>
          </p:cNvPr>
          <p:cNvSpPr>
            <a:spLocks noGrp="1"/>
          </p:cNvSpPr>
          <p:nvPr>
            <p:ph type="title"/>
          </p:nvPr>
        </p:nvSpPr>
        <p:spPr/>
        <p:txBody>
          <a:bodyPr/>
          <a:lstStyle/>
          <a:p>
            <a:r>
              <a:rPr lang="fr-FR" b="1" dirty="0" err="1"/>
              <a:t>Principle</a:t>
            </a:r>
            <a:r>
              <a:rPr lang="fr-FR" b="1" dirty="0"/>
              <a:t> 3: </a:t>
            </a:r>
            <a:r>
              <a:rPr lang="fr-FR" b="1" dirty="0" err="1"/>
              <a:t>Communicate</a:t>
            </a:r>
            <a:r>
              <a:rPr lang="fr-FR" b="1" dirty="0"/>
              <a:t>, </a:t>
            </a:r>
            <a:r>
              <a:rPr lang="fr-FR" b="1" dirty="0" err="1"/>
              <a:t>Communicate</a:t>
            </a:r>
            <a:r>
              <a:rPr lang="fr-FR" b="1" dirty="0"/>
              <a:t>, </a:t>
            </a:r>
            <a:r>
              <a:rPr lang="fr-FR" b="1" dirty="0" err="1"/>
              <a:t>Communicate</a:t>
            </a:r>
            <a:endParaRPr lang="en-US" b="1" dirty="0"/>
          </a:p>
        </p:txBody>
      </p:sp>
      <p:sp>
        <p:nvSpPr>
          <p:cNvPr id="3" name="Content Placeholder 2">
            <a:extLst>
              <a:ext uri="{FF2B5EF4-FFF2-40B4-BE49-F238E27FC236}">
                <a16:creationId xmlns:a16="http://schemas.microsoft.com/office/drawing/2014/main" id="{2F932DAA-344C-3AB3-8A24-11B00E0E7517}"/>
              </a:ext>
            </a:extLst>
          </p:cNvPr>
          <p:cNvSpPr>
            <a:spLocks noGrp="1"/>
          </p:cNvSpPr>
          <p:nvPr>
            <p:ph idx="1"/>
          </p:nvPr>
        </p:nvSpPr>
        <p:spPr/>
        <p:txBody>
          <a:bodyPr/>
          <a:lstStyle/>
          <a:p>
            <a:r>
              <a:rPr lang="en-US" dirty="0"/>
              <a:t>As a corollary of principle 2, heightened communication is essential</a:t>
            </a:r>
          </a:p>
          <a:p>
            <a:pPr marL="0" indent="0">
              <a:buNone/>
            </a:pPr>
            <a:r>
              <a:rPr lang="en-US" dirty="0"/>
              <a:t>  when caring for VIP patients</a:t>
            </a:r>
          </a:p>
          <a:p>
            <a:pPr marL="0" indent="0">
              <a:buNone/>
            </a:pPr>
            <a:endParaRPr lang="en-US" dirty="0"/>
          </a:p>
          <a:p>
            <a:r>
              <a:rPr lang="en-US" dirty="0"/>
              <a:t>The logistic and security challenges of transporting VIP patients</a:t>
            </a:r>
          </a:p>
          <a:p>
            <a:pPr marL="0" indent="0">
              <a:buNone/>
            </a:pPr>
            <a:r>
              <a:rPr lang="en-US" dirty="0"/>
              <a:t>   through the hospital for tests or therapy demand increased</a:t>
            </a:r>
          </a:p>
          <a:p>
            <a:pPr marL="0" indent="0">
              <a:buNone/>
            </a:pPr>
            <a:r>
              <a:rPr lang="en-US" dirty="0"/>
              <a:t>   communication.</a:t>
            </a:r>
          </a:p>
        </p:txBody>
      </p:sp>
    </p:spTree>
    <p:extLst>
      <p:ext uri="{BB962C8B-B14F-4D97-AF65-F5344CB8AC3E}">
        <p14:creationId xmlns:p14="http://schemas.microsoft.com/office/powerpoint/2010/main" val="4065836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990DA-48F4-2827-8DC7-67D03D1848C3}"/>
              </a:ext>
            </a:extLst>
          </p:cNvPr>
          <p:cNvSpPr>
            <a:spLocks noGrp="1"/>
          </p:cNvSpPr>
          <p:nvPr>
            <p:ph type="title"/>
          </p:nvPr>
        </p:nvSpPr>
        <p:spPr/>
        <p:txBody>
          <a:bodyPr/>
          <a:lstStyle/>
          <a:p>
            <a:r>
              <a:rPr lang="en-US" b="1" dirty="0"/>
              <a:t>Principle 4: carefully manage Communication with the Media</a:t>
            </a:r>
          </a:p>
        </p:txBody>
      </p:sp>
      <p:sp>
        <p:nvSpPr>
          <p:cNvPr id="3" name="Content Placeholder 2">
            <a:extLst>
              <a:ext uri="{FF2B5EF4-FFF2-40B4-BE49-F238E27FC236}">
                <a16:creationId xmlns:a16="http://schemas.microsoft.com/office/drawing/2014/main" id="{91214548-C8FC-D2C9-41B9-441CB044FEC6}"/>
              </a:ext>
            </a:extLst>
          </p:cNvPr>
          <p:cNvSpPr>
            <a:spLocks noGrp="1"/>
          </p:cNvSpPr>
          <p:nvPr>
            <p:ph idx="1"/>
          </p:nvPr>
        </p:nvSpPr>
        <p:spPr/>
        <p:txBody>
          <a:bodyPr/>
          <a:lstStyle/>
          <a:p>
            <a:r>
              <a:rPr lang="en-US" dirty="0"/>
              <a:t>Although the news media and the public may demand medical information about patients who are celebrities, political luminaries, or royalty</a:t>
            </a:r>
          </a:p>
          <a:p>
            <a:pPr marL="0" indent="0">
              <a:buNone/>
            </a:pPr>
            <a:endParaRPr lang="en-US" dirty="0"/>
          </a:p>
          <a:p>
            <a:r>
              <a:rPr lang="en-US" dirty="0"/>
              <a:t>Designating a senior hospital physician to communicate with the media is desirable” physician-spokesperson”</a:t>
            </a:r>
          </a:p>
          <a:p>
            <a:pPr marL="0" indent="0">
              <a:buNone/>
            </a:pPr>
            <a:endParaRPr lang="en-US" dirty="0"/>
          </a:p>
          <a:p>
            <a:r>
              <a:rPr lang="en-US" dirty="0"/>
              <a:t>Early implementation of an explicit and structured media communication plan is advisable</a:t>
            </a:r>
          </a:p>
        </p:txBody>
      </p:sp>
    </p:spTree>
    <p:extLst>
      <p:ext uri="{BB962C8B-B14F-4D97-AF65-F5344CB8AC3E}">
        <p14:creationId xmlns:p14="http://schemas.microsoft.com/office/powerpoint/2010/main" val="2072048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13760-91EB-8217-A8D8-68007F29813F}"/>
              </a:ext>
            </a:extLst>
          </p:cNvPr>
          <p:cNvSpPr>
            <a:spLocks noGrp="1"/>
          </p:cNvSpPr>
          <p:nvPr>
            <p:ph type="title"/>
          </p:nvPr>
        </p:nvSpPr>
        <p:spPr/>
        <p:txBody>
          <a:bodyPr/>
          <a:lstStyle/>
          <a:p>
            <a:r>
              <a:rPr lang="en-US" b="1" dirty="0"/>
              <a:t>Principle 5: Resist ‘Chairperson’s Syndrome’</a:t>
            </a:r>
          </a:p>
        </p:txBody>
      </p:sp>
      <p:sp>
        <p:nvSpPr>
          <p:cNvPr id="3" name="Content Placeholder 2">
            <a:extLst>
              <a:ext uri="{FF2B5EF4-FFF2-40B4-BE49-F238E27FC236}">
                <a16:creationId xmlns:a16="http://schemas.microsoft.com/office/drawing/2014/main" id="{5719E5EC-A7B5-1EA1-D4D0-228A75089FD3}"/>
              </a:ext>
            </a:extLst>
          </p:cNvPr>
          <p:cNvSpPr>
            <a:spLocks noGrp="1"/>
          </p:cNvSpPr>
          <p:nvPr>
            <p:ph idx="1"/>
          </p:nvPr>
        </p:nvSpPr>
        <p:spPr/>
        <p:txBody>
          <a:bodyPr/>
          <a:lstStyle/>
          <a:p>
            <a:r>
              <a:rPr lang="en-US" dirty="0"/>
              <a:t>“Chairperson’s syndrome” is pressure for the VIP patient to be cared for by the department chairperson</a:t>
            </a:r>
          </a:p>
          <a:p>
            <a:pPr marL="0" indent="0">
              <a:buNone/>
            </a:pPr>
            <a:endParaRPr lang="en-US" dirty="0"/>
          </a:p>
          <a:p>
            <a:r>
              <a:rPr lang="en-US" dirty="0"/>
              <a:t>designation of a chairperson to care for a VIP patient is appropriate only when the chairperson is indeed the clinician who has the most expertise in the patient’s clinical issues.</a:t>
            </a:r>
          </a:p>
          <a:p>
            <a:pPr marL="0" indent="0">
              <a:buNone/>
            </a:pPr>
            <a:endParaRPr lang="en-US" dirty="0"/>
          </a:p>
          <a:p>
            <a:r>
              <a:rPr lang="en-US" dirty="0"/>
              <a:t>Trainees should be allowed to participate in the care</a:t>
            </a:r>
          </a:p>
        </p:txBody>
      </p:sp>
    </p:spTree>
    <p:extLst>
      <p:ext uri="{BB962C8B-B14F-4D97-AF65-F5344CB8AC3E}">
        <p14:creationId xmlns:p14="http://schemas.microsoft.com/office/powerpoint/2010/main" val="41188915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6EF5AF-183C-540A-4E90-DFF084DBAAB3}"/>
              </a:ext>
            </a:extLst>
          </p:cNvPr>
          <p:cNvSpPr>
            <a:spLocks noGrp="1"/>
          </p:cNvSpPr>
          <p:nvPr>
            <p:ph type="title"/>
          </p:nvPr>
        </p:nvSpPr>
        <p:spPr/>
        <p:txBody>
          <a:bodyPr/>
          <a:lstStyle/>
          <a:p>
            <a:r>
              <a:rPr lang="en-US" b="1" dirty="0"/>
              <a:t>Principle 6: care should occur where it is most appropriate</a:t>
            </a:r>
          </a:p>
        </p:txBody>
      </p:sp>
      <p:sp>
        <p:nvSpPr>
          <p:cNvPr id="3" name="Content Placeholder 2">
            <a:extLst>
              <a:ext uri="{FF2B5EF4-FFF2-40B4-BE49-F238E27FC236}">
                <a16:creationId xmlns:a16="http://schemas.microsoft.com/office/drawing/2014/main" id="{1F9096E5-2BD4-6D04-7F99-FB0FDDBAB7F8}"/>
              </a:ext>
            </a:extLst>
          </p:cNvPr>
          <p:cNvSpPr>
            <a:spLocks noGrp="1"/>
          </p:cNvSpPr>
          <p:nvPr>
            <p:ph idx="1"/>
          </p:nvPr>
        </p:nvSpPr>
        <p:spPr/>
        <p:txBody>
          <a:bodyPr>
            <a:normAutofit lnSpcReduction="10000"/>
          </a:bodyPr>
          <a:lstStyle/>
          <a:p>
            <a:r>
              <a:rPr lang="en-US" dirty="0"/>
              <a:t>Decisions about where to place the VIP patient during hospital admission can fall victim to the VIP syndrome</a:t>
            </a:r>
          </a:p>
          <a:p>
            <a:pPr marL="0" indent="0">
              <a:buNone/>
            </a:pPr>
            <a:r>
              <a:rPr lang="en-US" dirty="0"/>
              <a:t> </a:t>
            </a:r>
          </a:p>
          <a:p>
            <a:r>
              <a:rPr lang="en-US" dirty="0"/>
              <a:t>For example, caring for the patient in a setting away from the mainstream clinical environment may offer the appeal of privacy or enhanced security </a:t>
            </a:r>
          </a:p>
          <a:p>
            <a:pPr marL="0" indent="0">
              <a:buNone/>
            </a:pPr>
            <a:endParaRPr lang="en-US" dirty="0"/>
          </a:p>
          <a:p>
            <a:r>
              <a:rPr lang="en-US" dirty="0"/>
              <a:t>At the same time, a request to transfer a VIP patient to a special setting designed for private care with special amenities can be honored as soon as the patient’s condition permits</a:t>
            </a:r>
          </a:p>
        </p:txBody>
      </p:sp>
    </p:spTree>
    <p:extLst>
      <p:ext uri="{BB962C8B-B14F-4D97-AF65-F5344CB8AC3E}">
        <p14:creationId xmlns:p14="http://schemas.microsoft.com/office/powerpoint/2010/main" val="2884412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DA740-AC4F-6776-AD75-C6074DC2DA03}"/>
              </a:ext>
            </a:extLst>
          </p:cNvPr>
          <p:cNvSpPr>
            <a:spLocks noGrp="1"/>
          </p:cNvSpPr>
          <p:nvPr>
            <p:ph type="title"/>
          </p:nvPr>
        </p:nvSpPr>
        <p:spPr/>
        <p:txBody>
          <a:bodyPr/>
          <a:lstStyle/>
          <a:p>
            <a:r>
              <a:rPr lang="en-US" b="1" dirty="0"/>
              <a:t>Principle 7: protect the Patient’s Security</a:t>
            </a:r>
          </a:p>
        </p:txBody>
      </p:sp>
      <p:sp>
        <p:nvSpPr>
          <p:cNvPr id="3" name="Content Placeholder 2">
            <a:extLst>
              <a:ext uri="{FF2B5EF4-FFF2-40B4-BE49-F238E27FC236}">
                <a16:creationId xmlns:a16="http://schemas.microsoft.com/office/drawing/2014/main" id="{6D3990E1-4AFC-81BB-B74B-7FA361C60EFB}"/>
              </a:ext>
            </a:extLst>
          </p:cNvPr>
          <p:cNvSpPr>
            <a:spLocks noGrp="1"/>
          </p:cNvSpPr>
          <p:nvPr>
            <p:ph idx="1"/>
          </p:nvPr>
        </p:nvSpPr>
        <p:spPr/>
        <p:txBody>
          <a:bodyPr/>
          <a:lstStyle/>
          <a:p>
            <a:r>
              <a:rPr lang="en-US" dirty="0"/>
              <a:t>Providing security is another essential part of caring for VIPs, especially celebrities, political figures, and royalty</a:t>
            </a:r>
          </a:p>
          <a:p>
            <a:pPr marL="0" indent="0">
              <a:buNone/>
            </a:pPr>
            <a:endParaRPr lang="en-US" dirty="0"/>
          </a:p>
          <a:p>
            <a:r>
              <a:rPr lang="en-US" dirty="0"/>
              <a:t>the patient’s clinical needs are paramount in determining where the patient receives care</a:t>
            </a:r>
          </a:p>
          <a:p>
            <a:pPr marL="0" indent="0">
              <a:buNone/>
            </a:pPr>
            <a:endParaRPr lang="en-US" dirty="0"/>
          </a:p>
          <a:p>
            <a:r>
              <a:rPr lang="en-US" dirty="0"/>
              <a:t>As important as it is to protect VIP patients from bodily harm during admission, it is equally important to protect them from attacks on confidentiality</a:t>
            </a:r>
          </a:p>
          <a:p>
            <a:endParaRPr lang="en-US" dirty="0"/>
          </a:p>
        </p:txBody>
      </p:sp>
    </p:spTree>
    <p:extLst>
      <p:ext uri="{BB962C8B-B14F-4D97-AF65-F5344CB8AC3E}">
        <p14:creationId xmlns:p14="http://schemas.microsoft.com/office/powerpoint/2010/main" val="41062636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9932-1332-373A-D97F-6C0D2B9CD619}"/>
              </a:ext>
            </a:extLst>
          </p:cNvPr>
          <p:cNvSpPr>
            <a:spLocks noGrp="1"/>
          </p:cNvSpPr>
          <p:nvPr>
            <p:ph type="title"/>
          </p:nvPr>
        </p:nvSpPr>
        <p:spPr/>
        <p:txBody>
          <a:bodyPr/>
          <a:lstStyle/>
          <a:p>
            <a:r>
              <a:rPr lang="en-US" b="1" dirty="0"/>
              <a:t>Principle 8: Be careful about Accepting or declining Gift</a:t>
            </a:r>
          </a:p>
        </p:txBody>
      </p:sp>
      <p:sp>
        <p:nvSpPr>
          <p:cNvPr id="3" name="Content Placeholder 2">
            <a:extLst>
              <a:ext uri="{FF2B5EF4-FFF2-40B4-BE49-F238E27FC236}">
                <a16:creationId xmlns:a16="http://schemas.microsoft.com/office/drawing/2014/main" id="{B5BFDCFF-BB6D-7260-68BE-F0AA2A69AE7B}"/>
              </a:ext>
            </a:extLst>
          </p:cNvPr>
          <p:cNvSpPr>
            <a:spLocks noGrp="1"/>
          </p:cNvSpPr>
          <p:nvPr>
            <p:ph idx="1"/>
          </p:nvPr>
        </p:nvSpPr>
        <p:spPr/>
        <p:txBody>
          <a:bodyPr>
            <a:normAutofit/>
          </a:bodyPr>
          <a:lstStyle/>
          <a:p>
            <a:r>
              <a:rPr lang="en-US" dirty="0"/>
              <a:t>VIP patients often present gifts to physicians, and giving gifts to doctors is a common and long-standing practice</a:t>
            </a:r>
          </a:p>
          <a:p>
            <a:pPr marL="0" indent="0">
              <a:buNone/>
            </a:pPr>
            <a:endParaRPr lang="en-US" dirty="0"/>
          </a:p>
          <a:p>
            <a:r>
              <a:rPr lang="en-US" dirty="0"/>
              <a:t>The “ethical calculus” of whether to accept or decline a gift depends on the circumstances and on what motivate the offer</a:t>
            </a:r>
          </a:p>
          <a:p>
            <a:pPr marL="0" indent="0">
              <a:buNone/>
            </a:pPr>
            <a:endParaRPr lang="en-US" dirty="0"/>
          </a:p>
          <a:p>
            <a:r>
              <a:rPr lang="en-US" dirty="0"/>
              <a:t>In general, gifts should be accepted only with caution during the acute episode of care</a:t>
            </a:r>
          </a:p>
        </p:txBody>
      </p:sp>
    </p:spTree>
    <p:extLst>
      <p:ext uri="{BB962C8B-B14F-4D97-AF65-F5344CB8AC3E}">
        <p14:creationId xmlns:p14="http://schemas.microsoft.com/office/powerpoint/2010/main" val="24932646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13E521-7F1E-8927-6292-848CE0070840}"/>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B64F9F0-390E-17A0-460E-EF13D9BC3251}"/>
              </a:ext>
            </a:extLst>
          </p:cNvPr>
          <p:cNvSpPr>
            <a:spLocks noGrp="1"/>
          </p:cNvSpPr>
          <p:nvPr>
            <p:ph idx="1"/>
          </p:nvPr>
        </p:nvSpPr>
        <p:spPr/>
        <p:txBody>
          <a:bodyPr/>
          <a:lstStyle/>
          <a:p>
            <a:r>
              <a:rPr lang="en-US" dirty="0"/>
              <a:t>Rather than accept a gift during an episode of acute care, we suggest that the physician graciously decline the gift and offer to accept the gift at the end of the episode of acute care</a:t>
            </a:r>
          </a:p>
          <a:p>
            <a:pPr marL="0" indent="0">
              <a:buNone/>
            </a:pPr>
            <a:endParaRPr lang="en-US" dirty="0"/>
          </a:p>
          <a:p>
            <a:r>
              <a:rPr lang="en-US" dirty="0"/>
              <a:t>On the other hand, declining a gift may cause more damage than accepting it, particularly if the VIP patient is from a culture in which refusing a gift is impolite</a:t>
            </a:r>
          </a:p>
          <a:p>
            <a:endParaRPr lang="en-US" dirty="0"/>
          </a:p>
        </p:txBody>
      </p:sp>
    </p:spTree>
    <p:extLst>
      <p:ext uri="{BB962C8B-B14F-4D97-AF65-F5344CB8AC3E}">
        <p14:creationId xmlns:p14="http://schemas.microsoft.com/office/powerpoint/2010/main" val="2899268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FED2D-BEC2-A3AA-08F9-1959F84A1DD1}"/>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1B16F509-5BD9-2520-8172-0841AEBF27F9}"/>
              </a:ext>
            </a:extLst>
          </p:cNvPr>
          <p:cNvSpPr>
            <a:spLocks noGrp="1"/>
          </p:cNvSpPr>
          <p:nvPr>
            <p:ph idx="1"/>
          </p:nvPr>
        </p:nvSpPr>
        <p:spPr/>
        <p:txBody>
          <a:bodyPr>
            <a:normAutofit lnSpcReduction="10000"/>
          </a:bodyPr>
          <a:lstStyle/>
          <a:p>
            <a:r>
              <a:rPr lang="en-US" b="1" dirty="0"/>
              <a:t>INTRODUCTION</a:t>
            </a:r>
          </a:p>
          <a:p>
            <a:r>
              <a:rPr lang="en-US" sz="2800" dirty="0"/>
              <a:t>Definition</a:t>
            </a:r>
          </a:p>
          <a:p>
            <a:r>
              <a:rPr lang="en-US" sz="2800" dirty="0"/>
              <a:t>VIP Syndrome</a:t>
            </a:r>
          </a:p>
          <a:p>
            <a:r>
              <a:rPr lang="en-US" sz="2800" dirty="0"/>
              <a:t>Dangers of VIP Syndrome</a:t>
            </a:r>
          </a:p>
          <a:p>
            <a:r>
              <a:rPr lang="en-US" sz="2800" dirty="0"/>
              <a:t>Fundamentals of Excellent Care</a:t>
            </a:r>
          </a:p>
          <a:p>
            <a:r>
              <a:rPr lang="en-US" b="1" dirty="0"/>
              <a:t>PRINCIPLES OF CARING FOR VIPs</a:t>
            </a:r>
          </a:p>
          <a:p>
            <a:r>
              <a:rPr lang="en-US" sz="2800" b="1" dirty="0"/>
              <a:t>ETHICAL ISSUES</a:t>
            </a:r>
            <a:endParaRPr lang="en-US" b="1" dirty="0"/>
          </a:p>
          <a:p>
            <a:r>
              <a:rPr lang="en-US" b="1" dirty="0"/>
              <a:t>CONCLUSION</a:t>
            </a:r>
          </a:p>
          <a:p>
            <a:r>
              <a:rPr lang="en-US" b="1" dirty="0"/>
              <a:t>REFERENCES</a:t>
            </a:r>
          </a:p>
          <a:p>
            <a:endParaRPr lang="en-US" dirty="0"/>
          </a:p>
        </p:txBody>
      </p:sp>
    </p:spTree>
    <p:extLst>
      <p:ext uri="{BB962C8B-B14F-4D97-AF65-F5344CB8AC3E}">
        <p14:creationId xmlns:p14="http://schemas.microsoft.com/office/powerpoint/2010/main" val="4768136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AB54-A331-FBF3-CFE2-1AC31DD4F995}"/>
              </a:ext>
            </a:extLst>
          </p:cNvPr>
          <p:cNvSpPr>
            <a:spLocks noGrp="1"/>
          </p:cNvSpPr>
          <p:nvPr>
            <p:ph type="title"/>
          </p:nvPr>
        </p:nvSpPr>
        <p:spPr/>
        <p:txBody>
          <a:bodyPr/>
          <a:lstStyle/>
          <a:p>
            <a:r>
              <a:rPr lang="en-US" b="1" dirty="0"/>
              <a:t>Principle 9: Working with the Patient’s Personal physicians</a:t>
            </a:r>
          </a:p>
        </p:txBody>
      </p:sp>
      <p:sp>
        <p:nvSpPr>
          <p:cNvPr id="3" name="Content Placeholder 2">
            <a:extLst>
              <a:ext uri="{FF2B5EF4-FFF2-40B4-BE49-F238E27FC236}">
                <a16:creationId xmlns:a16="http://schemas.microsoft.com/office/drawing/2014/main" id="{F8370E0A-0A0D-DA21-6519-C2932F8FD168}"/>
              </a:ext>
            </a:extLst>
          </p:cNvPr>
          <p:cNvSpPr>
            <a:spLocks noGrp="1"/>
          </p:cNvSpPr>
          <p:nvPr>
            <p:ph idx="1"/>
          </p:nvPr>
        </p:nvSpPr>
        <p:spPr/>
        <p:txBody>
          <a:bodyPr>
            <a:normAutofit/>
          </a:bodyPr>
          <a:lstStyle/>
          <a:p>
            <a:r>
              <a:rPr lang="en-US" dirty="0"/>
              <a:t>VIP patients, perhaps especially royalty, may be accompanied by their own physicians and may also wish to bring in consultants from other institutions</a:t>
            </a:r>
          </a:p>
          <a:p>
            <a:pPr marL="0" indent="0">
              <a:buNone/>
            </a:pPr>
            <a:endParaRPr lang="en-US" dirty="0"/>
          </a:p>
          <a:p>
            <a:r>
              <a:rPr lang="en-US" dirty="0"/>
              <a:t>this should not be viewed as an expression of doubt about the care being received</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9848043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FB35D-1F63-5568-A34A-5D9EA8A336E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987DA44C-4C6A-C470-B33C-4EE289CB0C7C}"/>
              </a:ext>
            </a:extLst>
          </p:cNvPr>
          <p:cNvSpPr>
            <a:spLocks noGrp="1"/>
          </p:cNvSpPr>
          <p:nvPr>
            <p:ph idx="1"/>
          </p:nvPr>
        </p:nvSpPr>
        <p:spPr/>
        <p:txBody>
          <a:bodyPr/>
          <a:lstStyle/>
          <a:p>
            <a:r>
              <a:rPr lang="en-US" dirty="0"/>
              <a:t>In a similar way, when VIP patients bring their own physician, whose</a:t>
            </a:r>
          </a:p>
          <a:p>
            <a:pPr marL="0" indent="0">
              <a:buNone/>
            </a:pPr>
            <a:r>
              <a:rPr lang="en-US" dirty="0"/>
              <a:t>  judgment and care they trust, this represents an opportunity to</a:t>
            </a:r>
          </a:p>
          <a:p>
            <a:pPr marL="0" indent="0">
              <a:buNone/>
            </a:pPr>
            <a:r>
              <a:rPr lang="en-US" dirty="0"/>
              <a:t>  engage the patient’s trusted physician-advisor in clinical decision</a:t>
            </a:r>
          </a:p>
          <a:p>
            <a:pPr marL="0" indent="0">
              <a:buNone/>
            </a:pPr>
            <a:r>
              <a:rPr lang="en-US" dirty="0"/>
              <a:t>  -making and thus optimize communication with the patient</a:t>
            </a:r>
          </a:p>
          <a:p>
            <a:endParaRPr lang="en-US" dirty="0"/>
          </a:p>
          <a:p>
            <a:endParaRPr lang="en-US" dirty="0"/>
          </a:p>
        </p:txBody>
      </p:sp>
    </p:spTree>
    <p:extLst>
      <p:ext uri="{BB962C8B-B14F-4D97-AF65-F5344CB8AC3E}">
        <p14:creationId xmlns:p14="http://schemas.microsoft.com/office/powerpoint/2010/main" val="2706478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7141D-7F2C-7ADA-0778-FD52358EEB94}"/>
              </a:ext>
            </a:extLst>
          </p:cNvPr>
          <p:cNvSpPr>
            <a:spLocks noGrp="1"/>
          </p:cNvSpPr>
          <p:nvPr>
            <p:ph type="title"/>
          </p:nvPr>
        </p:nvSpPr>
        <p:spPr/>
        <p:txBody>
          <a:bodyPr/>
          <a:lstStyle/>
          <a:p>
            <a:r>
              <a:rPr lang="en-US" b="1" dirty="0"/>
              <a:t>ETHICAL ISSUES</a:t>
            </a:r>
          </a:p>
        </p:txBody>
      </p:sp>
      <p:sp>
        <p:nvSpPr>
          <p:cNvPr id="3" name="Content Placeholder 2">
            <a:extLst>
              <a:ext uri="{FF2B5EF4-FFF2-40B4-BE49-F238E27FC236}">
                <a16:creationId xmlns:a16="http://schemas.microsoft.com/office/drawing/2014/main" id="{2798E73A-C53D-BB5A-00A6-9E451ED5E515}"/>
              </a:ext>
            </a:extLst>
          </p:cNvPr>
          <p:cNvSpPr>
            <a:spLocks noGrp="1"/>
          </p:cNvSpPr>
          <p:nvPr>
            <p:ph idx="1"/>
          </p:nvPr>
        </p:nvSpPr>
        <p:spPr/>
        <p:txBody>
          <a:bodyPr>
            <a:normAutofit/>
          </a:bodyPr>
          <a:lstStyle/>
          <a:p>
            <a:pPr marL="0" indent="0" algn="l">
              <a:buNone/>
            </a:pPr>
            <a:endParaRPr lang="en-US" b="0" i="0" dirty="0">
              <a:solidFill>
                <a:srgbClr val="111111"/>
              </a:solidFill>
              <a:effectLst/>
              <a:latin typeface="-apple-system"/>
            </a:endParaRPr>
          </a:p>
          <a:p>
            <a:pPr marL="0" indent="0" algn="l">
              <a:buNone/>
            </a:pPr>
            <a:r>
              <a:rPr lang="en-US" b="1" i="0" dirty="0">
                <a:solidFill>
                  <a:srgbClr val="111111"/>
                </a:solidFill>
                <a:effectLst/>
                <a:latin typeface="-apple-system"/>
              </a:rPr>
              <a:t>Fairness and equity:</a:t>
            </a:r>
            <a:r>
              <a:rPr lang="en-US" b="0" i="0" dirty="0">
                <a:solidFill>
                  <a:srgbClr val="111111"/>
                </a:solidFill>
                <a:effectLst/>
                <a:latin typeface="-apple-system"/>
              </a:rPr>
              <a:t> VIP treatment can result in additional and</a:t>
            </a:r>
          </a:p>
          <a:p>
            <a:pPr marL="0" indent="0" algn="l">
              <a:buNone/>
            </a:pPr>
            <a:r>
              <a:rPr lang="en-US" b="0" i="0" dirty="0">
                <a:solidFill>
                  <a:srgbClr val="111111"/>
                </a:solidFill>
                <a:effectLst/>
                <a:latin typeface="-apple-system"/>
              </a:rPr>
              <a:t> unnecessary tests, which might not be in the patient’s best interests</a:t>
            </a:r>
          </a:p>
          <a:p>
            <a:pPr marL="0" indent="0" algn="l">
              <a:buNone/>
            </a:pPr>
            <a:r>
              <a:rPr lang="en-US" b="0" i="0" dirty="0">
                <a:solidFill>
                  <a:srgbClr val="111111"/>
                </a:solidFill>
                <a:effectLst/>
                <a:latin typeface="-apple-system"/>
              </a:rPr>
              <a:t> This can lead to a waste of resources and can be unfair to other</a:t>
            </a:r>
          </a:p>
          <a:p>
            <a:pPr marL="0" indent="0" algn="l">
              <a:buNone/>
            </a:pPr>
            <a:r>
              <a:rPr lang="en-US" b="0" i="0" dirty="0">
                <a:solidFill>
                  <a:srgbClr val="111111"/>
                </a:solidFill>
                <a:effectLst/>
                <a:latin typeface="-apple-system"/>
              </a:rPr>
              <a:t> patients who do not receive the same level of attention or resources.</a:t>
            </a:r>
          </a:p>
          <a:p>
            <a:endParaRPr lang="en-US" dirty="0"/>
          </a:p>
        </p:txBody>
      </p:sp>
    </p:spTree>
    <p:extLst>
      <p:ext uri="{BB962C8B-B14F-4D97-AF65-F5344CB8AC3E}">
        <p14:creationId xmlns:p14="http://schemas.microsoft.com/office/powerpoint/2010/main" val="376397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ED768-D084-9680-F4B9-8055E00631A7}"/>
              </a:ext>
            </a:extLst>
          </p:cNvPr>
          <p:cNvSpPr>
            <a:spLocks noGrp="1"/>
          </p:cNvSpPr>
          <p:nvPr>
            <p:ph type="title"/>
          </p:nvPr>
        </p:nvSpPr>
        <p:spPr/>
        <p:txBody>
          <a:bodyPr/>
          <a:lstStyle/>
          <a:p>
            <a:r>
              <a:rPr lang="en-US" b="1" dirty="0"/>
              <a:t>ETHICAL ISSUES</a:t>
            </a:r>
            <a:endParaRPr lang="en-US" dirty="0"/>
          </a:p>
        </p:txBody>
      </p:sp>
      <p:sp>
        <p:nvSpPr>
          <p:cNvPr id="3" name="Content Placeholder 2">
            <a:extLst>
              <a:ext uri="{FF2B5EF4-FFF2-40B4-BE49-F238E27FC236}">
                <a16:creationId xmlns:a16="http://schemas.microsoft.com/office/drawing/2014/main" id="{190F678D-C9C1-47F7-1F55-393F910B86A7}"/>
              </a:ext>
            </a:extLst>
          </p:cNvPr>
          <p:cNvSpPr>
            <a:spLocks noGrp="1"/>
          </p:cNvSpPr>
          <p:nvPr>
            <p:ph idx="1"/>
          </p:nvPr>
        </p:nvSpPr>
        <p:spPr/>
        <p:txBody>
          <a:bodyPr/>
          <a:lstStyle/>
          <a:p>
            <a:r>
              <a:rPr lang="en-US" b="1" i="0" dirty="0">
                <a:solidFill>
                  <a:srgbClr val="111111"/>
                </a:solidFill>
                <a:effectLst/>
                <a:latin typeface="-apple-system"/>
              </a:rPr>
              <a:t>Confidentiality and privacy:</a:t>
            </a:r>
            <a:r>
              <a:rPr lang="en-US" b="0" i="0" dirty="0">
                <a:solidFill>
                  <a:srgbClr val="111111"/>
                </a:solidFill>
                <a:effectLst/>
                <a:latin typeface="-apple-system"/>
              </a:rPr>
              <a:t> VIP patients may have additional privacy</a:t>
            </a:r>
          </a:p>
          <a:p>
            <a:pPr marL="0" indent="0">
              <a:buNone/>
            </a:pPr>
            <a:r>
              <a:rPr lang="en-US" b="0" i="0" dirty="0">
                <a:solidFill>
                  <a:srgbClr val="111111"/>
                </a:solidFill>
                <a:effectLst/>
                <a:latin typeface="-apple-system"/>
              </a:rPr>
              <a:t>   concerns, so it is important to ensure that their confidentiality is</a:t>
            </a:r>
          </a:p>
          <a:p>
            <a:pPr marL="0" indent="0">
              <a:buNone/>
            </a:pPr>
            <a:r>
              <a:rPr lang="en-US" dirty="0">
                <a:solidFill>
                  <a:srgbClr val="111111"/>
                </a:solidFill>
                <a:latin typeface="-apple-system"/>
              </a:rPr>
              <a:t> </a:t>
            </a:r>
            <a:r>
              <a:rPr lang="en-US" b="0" i="0" dirty="0">
                <a:solidFill>
                  <a:srgbClr val="111111"/>
                </a:solidFill>
                <a:effectLst/>
                <a:latin typeface="-apple-system"/>
              </a:rPr>
              <a:t> respected . However, this can lead to a lack of transparency and</a:t>
            </a:r>
          </a:p>
          <a:p>
            <a:pPr marL="0" indent="0">
              <a:buNone/>
            </a:pPr>
            <a:r>
              <a:rPr lang="en-US" dirty="0">
                <a:solidFill>
                  <a:srgbClr val="111111"/>
                </a:solidFill>
                <a:latin typeface="-apple-system"/>
              </a:rPr>
              <a:t> </a:t>
            </a:r>
            <a:r>
              <a:rPr lang="en-US" b="0" i="0" dirty="0">
                <a:solidFill>
                  <a:srgbClr val="111111"/>
                </a:solidFill>
                <a:effectLst/>
                <a:latin typeface="-apple-system"/>
              </a:rPr>
              <a:t> accountability</a:t>
            </a:r>
          </a:p>
          <a:p>
            <a:endParaRPr lang="en-US" dirty="0"/>
          </a:p>
        </p:txBody>
      </p:sp>
    </p:spTree>
    <p:extLst>
      <p:ext uri="{BB962C8B-B14F-4D97-AF65-F5344CB8AC3E}">
        <p14:creationId xmlns:p14="http://schemas.microsoft.com/office/powerpoint/2010/main" val="1033808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EF8F5-C58C-161D-47C0-DDC0D53ACC88}"/>
              </a:ext>
            </a:extLst>
          </p:cNvPr>
          <p:cNvSpPr>
            <a:spLocks noGrp="1"/>
          </p:cNvSpPr>
          <p:nvPr>
            <p:ph type="title"/>
          </p:nvPr>
        </p:nvSpPr>
        <p:spPr/>
        <p:txBody>
          <a:bodyPr/>
          <a:lstStyle/>
          <a:p>
            <a:r>
              <a:rPr lang="en-US" b="1" dirty="0"/>
              <a:t>ETHICAL ISSUES</a:t>
            </a:r>
            <a:endParaRPr lang="en-US" dirty="0"/>
          </a:p>
        </p:txBody>
      </p:sp>
      <p:sp>
        <p:nvSpPr>
          <p:cNvPr id="3" name="Content Placeholder 2">
            <a:extLst>
              <a:ext uri="{FF2B5EF4-FFF2-40B4-BE49-F238E27FC236}">
                <a16:creationId xmlns:a16="http://schemas.microsoft.com/office/drawing/2014/main" id="{0317A3BF-0594-D59C-8071-F1D840CDC8DB}"/>
              </a:ext>
            </a:extLst>
          </p:cNvPr>
          <p:cNvSpPr>
            <a:spLocks noGrp="1"/>
          </p:cNvSpPr>
          <p:nvPr>
            <p:ph idx="1"/>
          </p:nvPr>
        </p:nvSpPr>
        <p:spPr/>
        <p:txBody>
          <a:bodyPr>
            <a:normAutofit/>
          </a:bodyPr>
          <a:lstStyle/>
          <a:p>
            <a:pPr marL="0" indent="0" algn="l">
              <a:buNone/>
            </a:pPr>
            <a:endParaRPr lang="en-US" b="1" i="0" dirty="0">
              <a:solidFill>
                <a:srgbClr val="111111"/>
              </a:solidFill>
              <a:effectLst/>
              <a:latin typeface="-apple-system"/>
            </a:endParaRPr>
          </a:p>
          <a:p>
            <a:pPr marL="0" indent="0" algn="l">
              <a:buNone/>
            </a:pPr>
            <a:r>
              <a:rPr lang="en-US" b="1" i="0" dirty="0">
                <a:solidFill>
                  <a:srgbClr val="111111"/>
                </a:solidFill>
                <a:effectLst/>
                <a:latin typeface="-apple-system"/>
              </a:rPr>
              <a:t>Objectivity and bias:</a:t>
            </a:r>
            <a:r>
              <a:rPr lang="en-US" b="0" i="0" dirty="0">
                <a:solidFill>
                  <a:srgbClr val="111111"/>
                </a:solidFill>
                <a:effectLst/>
                <a:latin typeface="-apple-system"/>
              </a:rPr>
              <a:t> Doctors should be aware that their clinical</a:t>
            </a:r>
          </a:p>
          <a:p>
            <a:pPr marL="0" indent="0" algn="l">
              <a:buNone/>
            </a:pPr>
            <a:r>
              <a:rPr lang="en-US" dirty="0">
                <a:solidFill>
                  <a:srgbClr val="111111"/>
                </a:solidFill>
                <a:latin typeface="-apple-system"/>
              </a:rPr>
              <a:t> </a:t>
            </a:r>
            <a:r>
              <a:rPr lang="en-US" b="0" i="0" dirty="0">
                <a:solidFill>
                  <a:srgbClr val="111111"/>
                </a:solidFill>
                <a:effectLst/>
                <a:latin typeface="-apple-system"/>
              </a:rPr>
              <a:t> judgment can be clouded when caring for certain patients . This can</a:t>
            </a:r>
          </a:p>
          <a:p>
            <a:pPr marL="0" indent="0" algn="l">
              <a:buNone/>
            </a:pPr>
            <a:r>
              <a:rPr lang="en-US" dirty="0">
                <a:solidFill>
                  <a:srgbClr val="111111"/>
                </a:solidFill>
                <a:latin typeface="-apple-system"/>
              </a:rPr>
              <a:t> </a:t>
            </a:r>
            <a:r>
              <a:rPr lang="en-US" b="0" i="0" dirty="0">
                <a:solidFill>
                  <a:srgbClr val="111111"/>
                </a:solidFill>
                <a:effectLst/>
                <a:latin typeface="-apple-system"/>
              </a:rPr>
              <a:t> lead to preferential treatment that is not in the best interests of the</a:t>
            </a:r>
          </a:p>
          <a:p>
            <a:pPr marL="0" indent="0" algn="l">
              <a:buNone/>
            </a:pPr>
            <a:r>
              <a:rPr lang="en-US" dirty="0">
                <a:solidFill>
                  <a:srgbClr val="111111"/>
                </a:solidFill>
                <a:latin typeface="-apple-system"/>
              </a:rPr>
              <a:t> </a:t>
            </a:r>
            <a:r>
              <a:rPr lang="en-US" b="0" i="0" dirty="0">
                <a:solidFill>
                  <a:srgbClr val="111111"/>
                </a:solidFill>
                <a:effectLst/>
                <a:latin typeface="-apple-system"/>
              </a:rPr>
              <a:t> patient.</a:t>
            </a:r>
          </a:p>
          <a:p>
            <a:endParaRPr lang="en-US" dirty="0"/>
          </a:p>
        </p:txBody>
      </p:sp>
    </p:spTree>
    <p:extLst>
      <p:ext uri="{BB962C8B-B14F-4D97-AF65-F5344CB8AC3E}">
        <p14:creationId xmlns:p14="http://schemas.microsoft.com/office/powerpoint/2010/main" val="10527768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E7BA9-801E-1171-F578-C5A0015C4973}"/>
              </a:ext>
            </a:extLst>
          </p:cNvPr>
          <p:cNvSpPr>
            <a:spLocks noGrp="1"/>
          </p:cNvSpPr>
          <p:nvPr>
            <p:ph type="title"/>
          </p:nvPr>
        </p:nvSpPr>
        <p:spPr/>
        <p:txBody>
          <a:bodyPr/>
          <a:lstStyle/>
          <a:p>
            <a:r>
              <a:rPr lang="en-US" b="1" dirty="0"/>
              <a:t>ETHICAL ISSUES</a:t>
            </a:r>
            <a:endParaRPr lang="en-US" dirty="0"/>
          </a:p>
        </p:txBody>
      </p:sp>
      <p:sp>
        <p:nvSpPr>
          <p:cNvPr id="3" name="Content Placeholder 2">
            <a:extLst>
              <a:ext uri="{FF2B5EF4-FFF2-40B4-BE49-F238E27FC236}">
                <a16:creationId xmlns:a16="http://schemas.microsoft.com/office/drawing/2014/main" id="{B422F2F3-9FC8-6D37-C9EA-757B82BC3DB1}"/>
              </a:ext>
            </a:extLst>
          </p:cNvPr>
          <p:cNvSpPr>
            <a:spLocks noGrp="1"/>
          </p:cNvSpPr>
          <p:nvPr>
            <p:ph idx="1"/>
          </p:nvPr>
        </p:nvSpPr>
        <p:spPr/>
        <p:txBody>
          <a:bodyPr/>
          <a:lstStyle/>
          <a:p>
            <a:pPr marL="0" indent="0" algn="l">
              <a:buNone/>
            </a:pPr>
            <a:r>
              <a:rPr lang="en-US" b="1" i="0" dirty="0">
                <a:solidFill>
                  <a:srgbClr val="111111"/>
                </a:solidFill>
                <a:effectLst/>
                <a:latin typeface="-apple-system"/>
              </a:rPr>
              <a:t>Professionalism:</a:t>
            </a:r>
            <a:r>
              <a:rPr lang="en-US" b="0" i="0" dirty="0">
                <a:solidFill>
                  <a:srgbClr val="111111"/>
                </a:solidFill>
                <a:effectLst/>
                <a:latin typeface="-apple-system"/>
              </a:rPr>
              <a:t> Doctors have a professional obligation to provide the</a:t>
            </a:r>
          </a:p>
          <a:p>
            <a:pPr marL="0" indent="0" algn="l">
              <a:buNone/>
            </a:pPr>
            <a:r>
              <a:rPr lang="en-US" b="0" i="0" dirty="0">
                <a:solidFill>
                  <a:srgbClr val="111111"/>
                </a:solidFill>
                <a:effectLst/>
                <a:latin typeface="-apple-system"/>
              </a:rPr>
              <a:t> best possible care to all patients, regardless of their status . This means</a:t>
            </a:r>
          </a:p>
          <a:p>
            <a:pPr marL="0" indent="0" algn="l">
              <a:buNone/>
            </a:pPr>
            <a:r>
              <a:rPr lang="en-US" b="0" i="0" dirty="0">
                <a:solidFill>
                  <a:srgbClr val="111111"/>
                </a:solidFill>
                <a:effectLst/>
                <a:latin typeface="-apple-system"/>
              </a:rPr>
              <a:t> that doctors should avoid providing preferential treatment to VIP</a:t>
            </a:r>
          </a:p>
          <a:p>
            <a:pPr marL="0" indent="0" algn="l">
              <a:buNone/>
            </a:pPr>
            <a:r>
              <a:rPr lang="en-US" b="0" i="0" dirty="0">
                <a:solidFill>
                  <a:srgbClr val="111111"/>
                </a:solidFill>
                <a:effectLst/>
                <a:latin typeface="-apple-system"/>
              </a:rPr>
              <a:t> patients that is not based on clinical need.</a:t>
            </a:r>
          </a:p>
          <a:p>
            <a:pPr marL="0" indent="0" algn="l">
              <a:buNone/>
            </a:pPr>
            <a:r>
              <a:rPr lang="en-US" b="0" i="0" dirty="0">
                <a:solidFill>
                  <a:srgbClr val="111111"/>
                </a:solidFill>
                <a:effectLst/>
                <a:latin typeface="-apple-system"/>
              </a:rPr>
              <a:t>.</a:t>
            </a:r>
          </a:p>
          <a:p>
            <a:endParaRPr lang="en-US" dirty="0"/>
          </a:p>
        </p:txBody>
      </p:sp>
    </p:spTree>
    <p:extLst>
      <p:ext uri="{BB962C8B-B14F-4D97-AF65-F5344CB8AC3E}">
        <p14:creationId xmlns:p14="http://schemas.microsoft.com/office/powerpoint/2010/main" val="1136241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DE4B2-E9A7-C5EC-E2D2-1449981155EB}"/>
              </a:ext>
            </a:extLst>
          </p:cNvPr>
          <p:cNvSpPr>
            <a:spLocks noGrp="1"/>
          </p:cNvSpPr>
          <p:nvPr>
            <p:ph type="title"/>
          </p:nvPr>
        </p:nvSpPr>
        <p:spPr/>
        <p:txBody>
          <a:bodyPr/>
          <a:lstStyle/>
          <a:p>
            <a:r>
              <a:rPr lang="en-US" b="1" dirty="0"/>
              <a:t>ETHICAL ISSUES</a:t>
            </a:r>
            <a:endParaRPr lang="en-US" dirty="0"/>
          </a:p>
        </p:txBody>
      </p:sp>
      <p:sp>
        <p:nvSpPr>
          <p:cNvPr id="3" name="Content Placeholder 2">
            <a:extLst>
              <a:ext uri="{FF2B5EF4-FFF2-40B4-BE49-F238E27FC236}">
                <a16:creationId xmlns:a16="http://schemas.microsoft.com/office/drawing/2014/main" id="{16A91ED5-D1AB-D095-4631-982B48A14753}"/>
              </a:ext>
            </a:extLst>
          </p:cNvPr>
          <p:cNvSpPr>
            <a:spLocks noGrp="1"/>
          </p:cNvSpPr>
          <p:nvPr>
            <p:ph idx="1"/>
          </p:nvPr>
        </p:nvSpPr>
        <p:spPr/>
        <p:txBody>
          <a:bodyPr/>
          <a:lstStyle/>
          <a:p>
            <a:r>
              <a:rPr lang="en-US" b="1" i="0" dirty="0">
                <a:solidFill>
                  <a:srgbClr val="111111"/>
                </a:solidFill>
                <a:effectLst/>
                <a:latin typeface="-apple-system"/>
              </a:rPr>
              <a:t>Informed consent:</a:t>
            </a:r>
            <a:r>
              <a:rPr lang="en-US" b="0" i="0" dirty="0">
                <a:solidFill>
                  <a:srgbClr val="111111"/>
                </a:solidFill>
                <a:effectLst/>
                <a:latin typeface="-apple-system"/>
              </a:rPr>
              <a:t> VIP patients may feel pressured to accept certain</a:t>
            </a:r>
          </a:p>
          <a:p>
            <a:pPr marL="0" indent="0">
              <a:buNone/>
            </a:pPr>
            <a:r>
              <a:rPr lang="en-US" dirty="0">
                <a:solidFill>
                  <a:srgbClr val="111111"/>
                </a:solidFill>
                <a:latin typeface="-apple-system"/>
              </a:rPr>
              <a:t> </a:t>
            </a:r>
            <a:r>
              <a:rPr lang="en-US" b="0" i="0" dirty="0">
                <a:solidFill>
                  <a:srgbClr val="111111"/>
                </a:solidFill>
                <a:effectLst/>
                <a:latin typeface="-apple-system"/>
              </a:rPr>
              <a:t> treatments or procedures due to their status . It is important to</a:t>
            </a:r>
          </a:p>
          <a:p>
            <a:pPr marL="0" indent="0">
              <a:buNone/>
            </a:pPr>
            <a:r>
              <a:rPr lang="en-US" dirty="0">
                <a:solidFill>
                  <a:srgbClr val="111111"/>
                </a:solidFill>
                <a:latin typeface="-apple-system"/>
              </a:rPr>
              <a:t> </a:t>
            </a:r>
            <a:r>
              <a:rPr lang="en-US" b="0" i="0" dirty="0">
                <a:solidFill>
                  <a:srgbClr val="111111"/>
                </a:solidFill>
                <a:effectLst/>
                <a:latin typeface="-apple-system"/>
              </a:rPr>
              <a:t> ensure that all patients, including VIPs, are fully informed about their</a:t>
            </a:r>
          </a:p>
          <a:p>
            <a:pPr marL="0" indent="0">
              <a:buNone/>
            </a:pPr>
            <a:r>
              <a:rPr lang="en-US" dirty="0">
                <a:solidFill>
                  <a:srgbClr val="111111"/>
                </a:solidFill>
                <a:latin typeface="-apple-system"/>
              </a:rPr>
              <a:t> </a:t>
            </a:r>
            <a:r>
              <a:rPr lang="en-US" b="0" i="0" dirty="0">
                <a:solidFill>
                  <a:srgbClr val="111111"/>
                </a:solidFill>
                <a:effectLst/>
                <a:latin typeface="-apple-system"/>
              </a:rPr>
              <a:t> condition and treatment options so that they can make informed</a:t>
            </a:r>
          </a:p>
          <a:p>
            <a:pPr marL="0" indent="0">
              <a:buNone/>
            </a:pPr>
            <a:r>
              <a:rPr lang="en-US" dirty="0">
                <a:solidFill>
                  <a:srgbClr val="111111"/>
                </a:solidFill>
                <a:latin typeface="-apple-system"/>
              </a:rPr>
              <a:t> </a:t>
            </a:r>
            <a:r>
              <a:rPr lang="en-US" b="0" i="0" dirty="0">
                <a:solidFill>
                  <a:srgbClr val="111111"/>
                </a:solidFill>
                <a:effectLst/>
                <a:latin typeface="-apple-system"/>
              </a:rPr>
              <a:t> decisions about their care</a:t>
            </a:r>
            <a:endParaRPr lang="en-US" dirty="0"/>
          </a:p>
        </p:txBody>
      </p:sp>
    </p:spTree>
    <p:extLst>
      <p:ext uri="{BB962C8B-B14F-4D97-AF65-F5344CB8AC3E}">
        <p14:creationId xmlns:p14="http://schemas.microsoft.com/office/powerpoint/2010/main" val="4242933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255E8-D3C0-D2A1-FC27-6BED90A091BF}"/>
              </a:ext>
            </a:extLst>
          </p:cNvPr>
          <p:cNvSpPr>
            <a:spLocks noGrp="1"/>
          </p:cNvSpPr>
          <p:nvPr>
            <p:ph type="title"/>
          </p:nvPr>
        </p:nvSpPr>
        <p:spPr/>
        <p:txBody>
          <a:bodyPr/>
          <a:lstStyle/>
          <a:p>
            <a:r>
              <a:rPr lang="en-US" b="1" dirty="0"/>
              <a:t>CONCLUSION</a:t>
            </a:r>
            <a:br>
              <a:rPr lang="en-US" b="1" i="0" dirty="0">
                <a:solidFill>
                  <a:srgbClr val="333333"/>
                </a:solidFill>
                <a:effectLst/>
                <a:latin typeface="interfaceregular"/>
              </a:rPr>
            </a:br>
            <a:endParaRPr lang="en-US" dirty="0"/>
          </a:p>
        </p:txBody>
      </p:sp>
      <p:sp>
        <p:nvSpPr>
          <p:cNvPr id="3" name="Content Placeholder 2">
            <a:extLst>
              <a:ext uri="{FF2B5EF4-FFF2-40B4-BE49-F238E27FC236}">
                <a16:creationId xmlns:a16="http://schemas.microsoft.com/office/drawing/2014/main" id="{3974690C-FC30-46FC-A2F1-0216C46DCE82}"/>
              </a:ext>
            </a:extLst>
          </p:cNvPr>
          <p:cNvSpPr>
            <a:spLocks noGrp="1"/>
          </p:cNvSpPr>
          <p:nvPr>
            <p:ph idx="1"/>
          </p:nvPr>
        </p:nvSpPr>
        <p:spPr/>
        <p:txBody>
          <a:bodyPr>
            <a:normAutofit lnSpcReduction="10000"/>
          </a:bodyPr>
          <a:lstStyle/>
          <a:p>
            <a:pPr algn="l" fontAlgn="base">
              <a:buFont typeface="Arial" panose="020B0604020202020204" pitchFamily="34" charset="0"/>
              <a:buChar char="•"/>
            </a:pPr>
            <a:r>
              <a:rPr lang="en-US" b="1" i="0" dirty="0">
                <a:solidFill>
                  <a:srgbClr val="333333"/>
                </a:solidFill>
                <a:effectLst/>
                <a:latin typeface="interfaceregular"/>
              </a:rPr>
              <a:t>Top tips for treating a VIP patient</a:t>
            </a:r>
          </a:p>
          <a:p>
            <a:pPr marL="0" indent="0" algn="l" fontAlgn="base">
              <a:buNone/>
            </a:pPr>
            <a:endParaRPr lang="en-US" b="1" i="0" dirty="0">
              <a:solidFill>
                <a:srgbClr val="333333"/>
              </a:solidFill>
              <a:effectLst/>
              <a:latin typeface="interfaceregular"/>
            </a:endParaRPr>
          </a:p>
          <a:p>
            <a:pPr algn="l" fontAlgn="base">
              <a:buFont typeface="Arial" panose="020B0604020202020204" pitchFamily="34" charset="0"/>
              <a:buChar char="•"/>
            </a:pPr>
            <a:r>
              <a:rPr lang="en-US" i="0" dirty="0">
                <a:solidFill>
                  <a:srgbClr val="333333"/>
                </a:solidFill>
                <a:effectLst/>
                <a:latin typeface="interfaceregular"/>
              </a:rPr>
              <a:t> </a:t>
            </a:r>
            <a:r>
              <a:rPr lang="en-US" b="0" i="0" dirty="0">
                <a:solidFill>
                  <a:srgbClr val="333333"/>
                </a:solidFill>
                <a:effectLst/>
                <a:latin typeface="inherit"/>
              </a:rPr>
              <a:t>Remember the person you are treating is—first and foremost—a patient</a:t>
            </a:r>
          </a:p>
          <a:p>
            <a:pPr marL="0" indent="0" algn="l" fontAlgn="base">
              <a:buNone/>
            </a:pPr>
            <a:endParaRPr lang="en-US" b="0" i="0" dirty="0">
              <a:solidFill>
                <a:srgbClr val="333333"/>
              </a:solidFill>
              <a:effectLst/>
              <a:latin typeface="inherit"/>
            </a:endParaRPr>
          </a:p>
          <a:p>
            <a:pPr algn="l" fontAlgn="base">
              <a:buFont typeface="Arial" panose="020B0604020202020204" pitchFamily="34" charset="0"/>
              <a:buChar char="•"/>
            </a:pPr>
            <a:r>
              <a:rPr lang="en-US" b="0" i="0" dirty="0">
                <a:solidFill>
                  <a:srgbClr val="333333"/>
                </a:solidFill>
                <a:effectLst/>
                <a:latin typeface="inherit"/>
              </a:rPr>
              <a:t>Be aware that your objectivity may be clouded and that preferential treatment may not always be in the best interests of your patient</a:t>
            </a:r>
          </a:p>
          <a:p>
            <a:pPr marL="0" indent="0" algn="l" fontAlgn="base">
              <a:buNone/>
            </a:pPr>
            <a:endParaRPr lang="en-US" b="0" i="0" dirty="0">
              <a:solidFill>
                <a:srgbClr val="333333"/>
              </a:solidFill>
              <a:effectLst/>
              <a:latin typeface="inherit"/>
            </a:endParaRPr>
          </a:p>
          <a:p>
            <a:pPr algn="l" fontAlgn="base">
              <a:buFont typeface="Arial" panose="020B0604020202020204" pitchFamily="34" charset="0"/>
              <a:buChar char="•"/>
            </a:pPr>
            <a:r>
              <a:rPr lang="en-US" b="0" i="0" dirty="0">
                <a:solidFill>
                  <a:srgbClr val="333333"/>
                </a:solidFill>
                <a:effectLst/>
                <a:latin typeface="inherit"/>
              </a:rPr>
              <a:t>Make sure that decisions about access to treatment are made based on clinical need</a:t>
            </a:r>
          </a:p>
          <a:p>
            <a:endParaRPr lang="en-US" dirty="0"/>
          </a:p>
        </p:txBody>
      </p:sp>
    </p:spTree>
    <p:extLst>
      <p:ext uri="{BB962C8B-B14F-4D97-AF65-F5344CB8AC3E}">
        <p14:creationId xmlns:p14="http://schemas.microsoft.com/office/powerpoint/2010/main" val="3409650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CA7C9-B94A-D6F2-8D17-3FF5CA5D6E68}"/>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1A78883-D9C9-80EB-8F08-2D46F298CB9F}"/>
              </a:ext>
            </a:extLst>
          </p:cNvPr>
          <p:cNvSpPr>
            <a:spLocks noGrp="1"/>
          </p:cNvSpPr>
          <p:nvPr>
            <p:ph idx="1"/>
          </p:nvPr>
        </p:nvSpPr>
        <p:spPr/>
        <p:txBody>
          <a:bodyPr/>
          <a:lstStyle/>
          <a:p>
            <a:pPr algn="l" fontAlgn="base">
              <a:buFont typeface="Arial" panose="020B0604020202020204" pitchFamily="34" charset="0"/>
              <a:buChar char="•"/>
            </a:pPr>
            <a:r>
              <a:rPr lang="en-US" b="0" i="0" dirty="0">
                <a:solidFill>
                  <a:srgbClr val="333333"/>
                </a:solidFill>
                <a:effectLst/>
                <a:latin typeface="inherit"/>
              </a:rPr>
              <a:t>A patient cannot insist you provide treatment you do not consider to be in their best interests</a:t>
            </a:r>
          </a:p>
          <a:p>
            <a:pPr marL="0" indent="0" algn="l" fontAlgn="base">
              <a:buNone/>
            </a:pPr>
            <a:endParaRPr lang="en-US" b="0" i="0" dirty="0">
              <a:solidFill>
                <a:srgbClr val="333333"/>
              </a:solidFill>
              <a:effectLst/>
              <a:latin typeface="inherit"/>
            </a:endParaRPr>
          </a:p>
          <a:p>
            <a:pPr algn="l" fontAlgn="base">
              <a:buFont typeface="Arial" panose="020B0604020202020204" pitchFamily="34" charset="0"/>
              <a:buChar char="•"/>
            </a:pPr>
            <a:r>
              <a:rPr lang="en-US" b="0" i="0" dirty="0">
                <a:solidFill>
                  <a:srgbClr val="333333"/>
                </a:solidFill>
                <a:effectLst/>
                <a:latin typeface="inherit"/>
              </a:rPr>
              <a:t>Be prepared to justify your decisions and seek a second opinion if necessary</a:t>
            </a:r>
          </a:p>
          <a:p>
            <a:pPr marL="0" indent="0" algn="l" fontAlgn="base">
              <a:buNone/>
            </a:pPr>
            <a:endParaRPr lang="en-US" b="0" i="0" dirty="0">
              <a:solidFill>
                <a:srgbClr val="333333"/>
              </a:solidFill>
              <a:effectLst/>
              <a:latin typeface="inherit"/>
            </a:endParaRPr>
          </a:p>
          <a:p>
            <a:pPr algn="l" fontAlgn="base">
              <a:buFont typeface="Arial" panose="020B0604020202020204" pitchFamily="34" charset="0"/>
              <a:buChar char="•"/>
            </a:pPr>
            <a:r>
              <a:rPr lang="en-US" b="0" i="0" dirty="0">
                <a:solidFill>
                  <a:srgbClr val="333333"/>
                </a:solidFill>
                <a:effectLst/>
                <a:latin typeface="inherit"/>
              </a:rPr>
              <a:t>The same rules of confidentiality apply whoever your patient is</a:t>
            </a:r>
          </a:p>
          <a:p>
            <a:endParaRPr lang="en-US" dirty="0"/>
          </a:p>
        </p:txBody>
      </p:sp>
    </p:spTree>
    <p:extLst>
      <p:ext uri="{BB962C8B-B14F-4D97-AF65-F5344CB8AC3E}">
        <p14:creationId xmlns:p14="http://schemas.microsoft.com/office/powerpoint/2010/main" val="1363204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52D07-F773-B715-8C45-E1ADF615CB01}"/>
              </a:ext>
            </a:extLst>
          </p:cNvPr>
          <p:cNvSpPr>
            <a:spLocks noGrp="1"/>
          </p:cNvSpPr>
          <p:nvPr>
            <p:ph type="title"/>
          </p:nvPr>
        </p:nvSpPr>
        <p:spPr/>
        <p:txBody>
          <a:bodyPr/>
          <a:lstStyle/>
          <a:p>
            <a:r>
              <a:rPr lang="en-US" b="1" dirty="0"/>
              <a:t>REFERENCES</a:t>
            </a:r>
            <a:br>
              <a:rPr lang="en-US" b="1" dirty="0"/>
            </a:br>
            <a:endParaRPr lang="en-US" dirty="0"/>
          </a:p>
        </p:txBody>
      </p:sp>
      <p:sp>
        <p:nvSpPr>
          <p:cNvPr id="3" name="Content Placeholder 2">
            <a:extLst>
              <a:ext uri="{FF2B5EF4-FFF2-40B4-BE49-F238E27FC236}">
                <a16:creationId xmlns:a16="http://schemas.microsoft.com/office/drawing/2014/main" id="{EA6C5CC9-5E5E-96D7-EBDB-9C4850FA7E9B}"/>
              </a:ext>
            </a:extLst>
          </p:cNvPr>
          <p:cNvSpPr>
            <a:spLocks noGrp="1"/>
          </p:cNvSpPr>
          <p:nvPr>
            <p:ph idx="1"/>
          </p:nvPr>
        </p:nvSpPr>
        <p:spPr/>
        <p:txBody>
          <a:bodyPr>
            <a:normAutofit fontScale="92500" lnSpcReduction="20000"/>
          </a:bodyPr>
          <a:lstStyle/>
          <a:p>
            <a:r>
              <a:rPr lang="en-US" dirty="0">
                <a:solidFill>
                  <a:srgbClr val="212121"/>
                </a:solidFill>
                <a:latin typeface="Cambria" panose="02040503050406030204" pitchFamily="18" charset="0"/>
              </a:rPr>
              <a:t>Guzman and colleague” Principle of care for the VIP” </a:t>
            </a:r>
            <a:r>
              <a:rPr lang="en-US" dirty="0"/>
              <a:t>www.ccjm.org on October 22, 2023</a:t>
            </a:r>
            <a:endParaRPr lang="en-US" b="0" i="0" dirty="0">
              <a:solidFill>
                <a:srgbClr val="212121"/>
              </a:solidFill>
              <a:effectLst/>
              <a:latin typeface="Cambria" panose="02040503050406030204" pitchFamily="18" charset="0"/>
            </a:endParaRPr>
          </a:p>
          <a:p>
            <a:r>
              <a:rPr lang="en-US" b="0" i="0" dirty="0">
                <a:solidFill>
                  <a:srgbClr val="212121"/>
                </a:solidFill>
                <a:effectLst/>
                <a:latin typeface="Cambria" panose="02040503050406030204" pitchFamily="18" charset="0"/>
              </a:rPr>
              <a:t>Groves JE, Dunderdale BA, </a:t>
            </a:r>
            <a:r>
              <a:rPr lang="en-US" b="0" i="0" dirty="0" err="1">
                <a:solidFill>
                  <a:srgbClr val="212121"/>
                </a:solidFill>
                <a:effectLst/>
                <a:latin typeface="Cambria" panose="02040503050406030204" pitchFamily="18" charset="0"/>
              </a:rPr>
              <a:t>Stren</a:t>
            </a:r>
            <a:r>
              <a:rPr lang="en-US" b="0" i="0" dirty="0">
                <a:solidFill>
                  <a:srgbClr val="212121"/>
                </a:solidFill>
                <a:effectLst/>
                <a:latin typeface="Cambria" panose="02040503050406030204" pitchFamily="18" charset="0"/>
              </a:rPr>
              <a:t> TA. Celebrity patients, VIPs, and potentates. </a:t>
            </a:r>
            <a:r>
              <a:rPr lang="en-US" b="0" i="1" dirty="0">
                <a:solidFill>
                  <a:srgbClr val="212121"/>
                </a:solidFill>
                <a:effectLst/>
                <a:latin typeface="Cambria" panose="02040503050406030204" pitchFamily="18" charset="0"/>
              </a:rPr>
              <a:t>Prim Care Companion J Clin Psychiatry</a:t>
            </a:r>
            <a:r>
              <a:rPr lang="en-US" b="0" i="0" dirty="0">
                <a:solidFill>
                  <a:srgbClr val="212121"/>
                </a:solidFill>
                <a:effectLst/>
                <a:latin typeface="Cambria" panose="02040503050406030204" pitchFamily="18" charset="0"/>
              </a:rPr>
              <a:t>. 2002; 4 6: 215– 223. [</a:t>
            </a:r>
            <a:r>
              <a:rPr lang="en-US" b="0" i="0" u="sng" dirty="0">
                <a:solidFill>
                  <a:srgbClr val="376FAA"/>
                </a:solidFill>
                <a:effectLst/>
                <a:latin typeface="Cambria" panose="02040503050406030204" pitchFamily="18" charset="0"/>
                <a:hlinkClick r:id="rId2"/>
              </a:rPr>
              <a:t>PMC free article</a:t>
            </a:r>
            <a:r>
              <a:rPr lang="en-US" b="0" i="0" dirty="0">
                <a:solidFill>
                  <a:srgbClr val="212121"/>
                </a:solidFill>
                <a:effectLst/>
                <a:latin typeface="Cambria" panose="02040503050406030204" pitchFamily="18" charset="0"/>
              </a:rPr>
              <a:t>] [</a:t>
            </a:r>
            <a:r>
              <a:rPr lang="en-US" b="0" i="0" u="sng" dirty="0">
                <a:solidFill>
                  <a:srgbClr val="376FAA"/>
                </a:solidFill>
                <a:effectLst/>
                <a:latin typeface="Cambria" panose="02040503050406030204" pitchFamily="18" charset="0"/>
                <a:hlinkClick r:id="rId3"/>
              </a:rPr>
              <a:t>PubMed</a:t>
            </a:r>
            <a:r>
              <a:rPr lang="en-US" b="0" i="0" dirty="0">
                <a:solidFill>
                  <a:srgbClr val="212121"/>
                </a:solidFill>
                <a:effectLst/>
                <a:latin typeface="Cambria" panose="02040503050406030204" pitchFamily="18" charset="0"/>
              </a:rPr>
              <a:t>] [</a:t>
            </a:r>
            <a:r>
              <a:rPr lang="en-US" b="0" i="0" u="sng" dirty="0">
                <a:solidFill>
                  <a:srgbClr val="376FAA"/>
                </a:solidFill>
                <a:effectLst/>
                <a:latin typeface="Cambria" panose="02040503050406030204" pitchFamily="18" charset="0"/>
                <a:hlinkClick r:id="rId4"/>
              </a:rPr>
              <a:t>Google Scholar</a:t>
            </a:r>
            <a:r>
              <a:rPr lang="en-US" b="0" i="0" dirty="0">
                <a:solidFill>
                  <a:srgbClr val="212121"/>
                </a:solidFill>
                <a:effectLst/>
                <a:latin typeface="Cambria" panose="02040503050406030204" pitchFamily="18" charset="0"/>
              </a:rPr>
              <a:t>]</a:t>
            </a:r>
          </a:p>
          <a:p>
            <a:r>
              <a:rPr lang="en-US" b="0" i="0" dirty="0">
                <a:solidFill>
                  <a:srgbClr val="212121"/>
                </a:solidFill>
                <a:effectLst/>
                <a:latin typeface="Cambria" panose="02040503050406030204" pitchFamily="18" charset="0"/>
              </a:rPr>
              <a:t> Weintraub W. “The VIP syndrome”: a clinical study in hospital psychiatry. </a:t>
            </a:r>
            <a:r>
              <a:rPr lang="en-US" b="0" i="1" dirty="0">
                <a:solidFill>
                  <a:srgbClr val="212121"/>
                </a:solidFill>
                <a:effectLst/>
                <a:latin typeface="Cambria" panose="02040503050406030204" pitchFamily="18" charset="0"/>
              </a:rPr>
              <a:t>J </a:t>
            </a:r>
            <a:r>
              <a:rPr lang="en-US" b="0" i="1" dirty="0" err="1">
                <a:solidFill>
                  <a:srgbClr val="212121"/>
                </a:solidFill>
                <a:effectLst/>
                <a:latin typeface="Cambria" panose="02040503050406030204" pitchFamily="18" charset="0"/>
              </a:rPr>
              <a:t>Nerv</a:t>
            </a:r>
            <a:r>
              <a:rPr lang="en-US" b="0" i="1" dirty="0">
                <a:solidFill>
                  <a:srgbClr val="212121"/>
                </a:solidFill>
                <a:effectLst/>
                <a:latin typeface="Cambria" panose="02040503050406030204" pitchFamily="18" charset="0"/>
              </a:rPr>
              <a:t> </a:t>
            </a:r>
            <a:r>
              <a:rPr lang="en-US" b="0" i="1" dirty="0" err="1">
                <a:solidFill>
                  <a:srgbClr val="212121"/>
                </a:solidFill>
                <a:effectLst/>
                <a:latin typeface="Cambria" panose="02040503050406030204" pitchFamily="18" charset="0"/>
              </a:rPr>
              <a:t>Ment</a:t>
            </a:r>
            <a:r>
              <a:rPr lang="en-US" b="0" i="1" dirty="0">
                <a:solidFill>
                  <a:srgbClr val="212121"/>
                </a:solidFill>
                <a:effectLst/>
                <a:latin typeface="Cambria" panose="02040503050406030204" pitchFamily="18" charset="0"/>
              </a:rPr>
              <a:t> Dis</a:t>
            </a:r>
            <a:r>
              <a:rPr lang="en-US" b="0" i="0" dirty="0">
                <a:solidFill>
                  <a:srgbClr val="212121"/>
                </a:solidFill>
                <a:effectLst/>
                <a:latin typeface="Cambria" panose="02040503050406030204" pitchFamily="18" charset="0"/>
              </a:rPr>
              <a:t>. 1964; 138: 181– 193. [</a:t>
            </a:r>
            <a:r>
              <a:rPr lang="en-US" b="0" i="0" u="sng" dirty="0">
                <a:solidFill>
                  <a:srgbClr val="376FAA"/>
                </a:solidFill>
                <a:effectLst/>
                <a:latin typeface="Cambria" panose="02040503050406030204" pitchFamily="18" charset="0"/>
                <a:hlinkClick r:id="rId5"/>
              </a:rPr>
              <a:t>PubMed</a:t>
            </a:r>
            <a:r>
              <a:rPr lang="en-US" b="0" i="0" dirty="0">
                <a:solidFill>
                  <a:srgbClr val="212121"/>
                </a:solidFill>
                <a:effectLst/>
                <a:latin typeface="Cambria" panose="02040503050406030204" pitchFamily="18" charset="0"/>
              </a:rPr>
              <a:t>] [</a:t>
            </a:r>
            <a:r>
              <a:rPr lang="en-US" b="0" i="0" u="sng" dirty="0">
                <a:solidFill>
                  <a:srgbClr val="205493"/>
                </a:solidFill>
                <a:effectLst/>
                <a:latin typeface="Cambria" panose="02040503050406030204" pitchFamily="18" charset="0"/>
                <a:hlinkClick r:id="rId6"/>
              </a:rPr>
              <a:t>Google Scholar</a:t>
            </a:r>
            <a:r>
              <a:rPr lang="en-US" b="0" i="0" dirty="0">
                <a:solidFill>
                  <a:srgbClr val="212121"/>
                </a:solidFill>
                <a:effectLst/>
                <a:latin typeface="Cambria" panose="02040503050406030204" pitchFamily="18" charset="0"/>
              </a:rPr>
              <a:t>]</a:t>
            </a:r>
          </a:p>
          <a:p>
            <a:r>
              <a:rPr lang="en-US" dirty="0"/>
              <a:t>Stoudemire A, Rhoads JM. When the doctor needs a doctor: special considerations for the physician</a:t>
            </a:r>
          </a:p>
          <a:p>
            <a:r>
              <a:rPr lang="en-US" dirty="0"/>
              <a:t>VIP ward at Walter Reed gets scrutiny. USA Today. http://www.usatoday. com/news/</a:t>
            </a:r>
            <a:r>
              <a:rPr lang="en-US" dirty="0" err="1"/>
              <a:t>washington</a:t>
            </a:r>
            <a:r>
              <a:rPr lang="en-US" dirty="0"/>
              <a:t>/2007-03-15-walter-reed-vip_N.htm. Accessed </a:t>
            </a:r>
            <a:r>
              <a:rPr lang="en-US" dirty="0" err="1"/>
              <a:t>Octoberber</a:t>
            </a:r>
            <a:r>
              <a:rPr lang="en-US" dirty="0"/>
              <a:t> 23, 2023</a:t>
            </a:r>
          </a:p>
        </p:txBody>
      </p:sp>
    </p:spTree>
    <p:extLst>
      <p:ext uri="{BB962C8B-B14F-4D97-AF65-F5344CB8AC3E}">
        <p14:creationId xmlns:p14="http://schemas.microsoft.com/office/powerpoint/2010/main" val="1062148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38A39-27B0-8C4D-E015-6092387BC5A0}"/>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6C72E35F-E5D4-8119-8D92-C2D84041982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62200" y="1962151"/>
            <a:ext cx="6896100" cy="4325143"/>
          </a:xfrm>
        </p:spPr>
      </p:pic>
    </p:spTree>
    <p:extLst>
      <p:ext uri="{BB962C8B-B14F-4D97-AF65-F5344CB8AC3E}">
        <p14:creationId xmlns:p14="http://schemas.microsoft.com/office/powerpoint/2010/main" val="1360749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4871-93AB-9E2F-0572-C64AC52A52FF}"/>
              </a:ext>
            </a:extLst>
          </p:cNvPr>
          <p:cNvSpPr>
            <a:spLocks noGrp="1"/>
          </p:cNvSpPr>
          <p:nvPr>
            <p:ph type="title"/>
          </p:nvPr>
        </p:nvSpPr>
        <p:spPr/>
        <p:txBody>
          <a:bodyPr/>
          <a:lstStyle/>
          <a:p>
            <a:r>
              <a:rPr lang="en-US" b="1" dirty="0"/>
              <a:t>INTRODUCTION</a:t>
            </a:r>
            <a:br>
              <a:rPr lang="en-US" b="1" dirty="0"/>
            </a:br>
            <a:endParaRPr lang="en-US" dirty="0"/>
          </a:p>
        </p:txBody>
      </p:sp>
      <p:sp>
        <p:nvSpPr>
          <p:cNvPr id="3" name="Content Placeholder 2">
            <a:extLst>
              <a:ext uri="{FF2B5EF4-FFF2-40B4-BE49-F238E27FC236}">
                <a16:creationId xmlns:a16="http://schemas.microsoft.com/office/drawing/2014/main" id="{AF1B1178-A7AE-4B8B-A1C4-61471FDFFD10}"/>
              </a:ext>
            </a:extLst>
          </p:cNvPr>
          <p:cNvSpPr>
            <a:spLocks noGrp="1"/>
          </p:cNvSpPr>
          <p:nvPr>
            <p:ph idx="1"/>
          </p:nvPr>
        </p:nvSpPr>
        <p:spPr/>
        <p:txBody>
          <a:bodyPr/>
          <a:lstStyle/>
          <a:p>
            <a:r>
              <a:rPr lang="en-US" i="0" dirty="0">
                <a:solidFill>
                  <a:srgbClr val="111111"/>
                </a:solidFill>
                <a:effectLst/>
                <a:latin typeface="Roboto" panose="020F0502020204030204" pitchFamily="2" charset="0"/>
              </a:rPr>
              <a:t>A patient whose</a:t>
            </a:r>
            <a:r>
              <a:rPr lang="en-US" b="1" i="0" dirty="0">
                <a:solidFill>
                  <a:srgbClr val="111111"/>
                </a:solidFill>
                <a:effectLst/>
                <a:latin typeface="Roboto" panose="020F0502020204030204" pitchFamily="2" charset="0"/>
              </a:rPr>
              <a:t> behavior or status </a:t>
            </a:r>
            <a:r>
              <a:rPr lang="en-US" i="0" dirty="0">
                <a:solidFill>
                  <a:srgbClr val="111111"/>
                </a:solidFill>
                <a:effectLst/>
                <a:latin typeface="Roboto" panose="020F0502020204030204" pitchFamily="2" charset="0"/>
              </a:rPr>
              <a:t>has the potential to</a:t>
            </a:r>
          </a:p>
          <a:p>
            <a:pPr marL="0" indent="0">
              <a:buNone/>
            </a:pPr>
            <a:r>
              <a:rPr lang="en-US" b="1" dirty="0">
                <a:solidFill>
                  <a:srgbClr val="111111"/>
                </a:solidFill>
                <a:latin typeface="Roboto" panose="020F0502020204030204" pitchFamily="2" charset="0"/>
              </a:rPr>
              <a:t>   </a:t>
            </a:r>
            <a:r>
              <a:rPr lang="en-US" i="0" dirty="0">
                <a:solidFill>
                  <a:srgbClr val="111111"/>
                </a:solidFill>
                <a:effectLst/>
                <a:latin typeface="Roboto" panose="020F0502020204030204" pitchFamily="2" charset="0"/>
              </a:rPr>
              <a:t>influence a doctor’s </a:t>
            </a:r>
            <a:r>
              <a:rPr lang="en-US" b="1" i="0" dirty="0">
                <a:solidFill>
                  <a:srgbClr val="111111"/>
                </a:solidFill>
                <a:effectLst/>
                <a:latin typeface="Roboto" panose="020F0502020204030204" pitchFamily="2" charset="0"/>
              </a:rPr>
              <a:t>judgment or actions</a:t>
            </a:r>
            <a:r>
              <a:rPr lang="en-US" b="0" i="0" dirty="0">
                <a:solidFill>
                  <a:srgbClr val="111111"/>
                </a:solidFill>
                <a:effectLst/>
                <a:latin typeface="Roboto" panose="020F0502020204030204" pitchFamily="2" charset="0"/>
              </a:rPr>
              <a:t> has been described</a:t>
            </a:r>
          </a:p>
          <a:p>
            <a:pPr marL="0" indent="0">
              <a:buNone/>
            </a:pPr>
            <a:r>
              <a:rPr lang="en-US" dirty="0">
                <a:solidFill>
                  <a:srgbClr val="111111"/>
                </a:solidFill>
                <a:latin typeface="Roboto" panose="020F0502020204030204" pitchFamily="2" charset="0"/>
              </a:rPr>
              <a:t>  </a:t>
            </a:r>
            <a:r>
              <a:rPr lang="en-US" b="0" i="0" dirty="0">
                <a:solidFill>
                  <a:srgbClr val="111111"/>
                </a:solidFill>
                <a:effectLst/>
                <a:latin typeface="Roboto" panose="020F0502020204030204" pitchFamily="2" charset="0"/>
              </a:rPr>
              <a:t> as a “VIP” patient </a:t>
            </a:r>
          </a:p>
          <a:p>
            <a:pPr marL="0" indent="0">
              <a:buNone/>
            </a:pPr>
            <a:endParaRPr lang="en-US" b="0" i="0" dirty="0">
              <a:solidFill>
                <a:srgbClr val="111111"/>
              </a:solidFill>
              <a:effectLst/>
              <a:latin typeface="Roboto" panose="020F0502020204030204" pitchFamily="2" charset="0"/>
            </a:endParaRPr>
          </a:p>
          <a:p>
            <a:r>
              <a:rPr lang="en-US" b="0" i="0" dirty="0">
                <a:solidFill>
                  <a:srgbClr val="111111"/>
                </a:solidFill>
                <a:effectLst/>
                <a:latin typeface="Roboto" panose="020F0502020204030204" pitchFamily="2" charset="0"/>
              </a:rPr>
              <a:t>Celebrities, the politically powerful, fellow doctors, or family</a:t>
            </a:r>
          </a:p>
          <a:p>
            <a:pPr marL="0" indent="0">
              <a:buNone/>
            </a:pPr>
            <a:r>
              <a:rPr lang="en-US" dirty="0">
                <a:solidFill>
                  <a:srgbClr val="111111"/>
                </a:solidFill>
                <a:latin typeface="Roboto" panose="020F0502020204030204" pitchFamily="2" charset="0"/>
              </a:rPr>
              <a:t>  </a:t>
            </a:r>
            <a:r>
              <a:rPr lang="en-US" b="0" i="0" dirty="0">
                <a:solidFill>
                  <a:srgbClr val="111111"/>
                </a:solidFill>
                <a:effectLst/>
                <a:latin typeface="Roboto" panose="020F0502020204030204" pitchFamily="2" charset="0"/>
              </a:rPr>
              <a:t> members and friends are all examples of patients who can</a:t>
            </a:r>
          </a:p>
          <a:p>
            <a:pPr marL="0" indent="0">
              <a:buNone/>
            </a:pPr>
            <a:r>
              <a:rPr lang="en-US" dirty="0">
                <a:solidFill>
                  <a:srgbClr val="111111"/>
                </a:solidFill>
                <a:latin typeface="Roboto" panose="020F0502020204030204" pitchFamily="2" charset="0"/>
              </a:rPr>
              <a:t>   </a:t>
            </a:r>
            <a:r>
              <a:rPr lang="en-US" b="0" i="0" dirty="0">
                <a:solidFill>
                  <a:srgbClr val="111111"/>
                </a:solidFill>
                <a:effectLst/>
                <a:latin typeface="Roboto" panose="020F0502020204030204" pitchFamily="2" charset="0"/>
              </a:rPr>
              <a:t>have this effect</a:t>
            </a:r>
            <a:endParaRPr lang="en-US" dirty="0"/>
          </a:p>
          <a:p>
            <a:endParaRPr lang="en-US" dirty="0"/>
          </a:p>
        </p:txBody>
      </p:sp>
    </p:spTree>
    <p:extLst>
      <p:ext uri="{BB962C8B-B14F-4D97-AF65-F5344CB8AC3E}">
        <p14:creationId xmlns:p14="http://schemas.microsoft.com/office/powerpoint/2010/main" val="2411734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C97DC9-FB5D-6425-D0B4-A3473B138FD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5A650D6-B328-5E3E-0F71-1DFF038050DD}"/>
              </a:ext>
            </a:extLst>
          </p:cNvPr>
          <p:cNvSpPr>
            <a:spLocks noGrp="1"/>
          </p:cNvSpPr>
          <p:nvPr>
            <p:ph idx="1"/>
          </p:nvPr>
        </p:nvSpPr>
        <p:spPr/>
        <p:txBody>
          <a:bodyPr>
            <a:normAutofit/>
          </a:bodyPr>
          <a:lstStyle/>
          <a:p>
            <a:r>
              <a:rPr lang="en-US" dirty="0"/>
              <a:t>“</a:t>
            </a:r>
            <a:r>
              <a:rPr lang="en-US" b="1" dirty="0"/>
              <a:t>Chairperson’s syndrome</a:t>
            </a:r>
            <a:r>
              <a:rPr lang="en-US" dirty="0"/>
              <a:t>” is pressure for the VIP patient to be </a:t>
            </a:r>
          </a:p>
          <a:p>
            <a:pPr marL="0" indent="0">
              <a:buNone/>
            </a:pPr>
            <a:r>
              <a:rPr lang="en-US" dirty="0"/>
              <a:t>    cared for by the department chairperson</a:t>
            </a:r>
          </a:p>
          <a:p>
            <a:pPr marL="0" indent="0">
              <a:buNone/>
            </a:pPr>
            <a:endParaRPr lang="en-US" dirty="0"/>
          </a:p>
          <a:p>
            <a:pPr marL="0" indent="0">
              <a:buNone/>
            </a:pPr>
            <a:r>
              <a:rPr lang="en-US" b="1" i="0" dirty="0">
                <a:solidFill>
                  <a:srgbClr val="212121"/>
                </a:solidFill>
                <a:effectLst/>
                <a:latin typeface="Cambria" panose="02040503050406030204" pitchFamily="18" charset="0"/>
              </a:rPr>
              <a:t>VIP syndrome</a:t>
            </a:r>
            <a:r>
              <a:rPr lang="en-US" b="0" i="0" dirty="0">
                <a:solidFill>
                  <a:srgbClr val="212121"/>
                </a:solidFill>
                <a:effectLst/>
                <a:latin typeface="Cambria" panose="02040503050406030204" pitchFamily="18" charset="0"/>
              </a:rPr>
              <a:t>,” as it is known in the literature, is described as a</a:t>
            </a:r>
          </a:p>
          <a:p>
            <a:pPr marL="0" indent="0">
              <a:buNone/>
            </a:pPr>
            <a:r>
              <a:rPr lang="en-US" b="0" i="0" dirty="0">
                <a:solidFill>
                  <a:srgbClr val="212121"/>
                </a:solidFill>
                <a:effectLst/>
                <a:latin typeface="Cambria" panose="02040503050406030204" pitchFamily="18" charset="0"/>
              </a:rPr>
              <a:t> cycle of patient demands resulting in unsound clinical judgment in</a:t>
            </a:r>
          </a:p>
          <a:p>
            <a:pPr marL="0" indent="0">
              <a:buNone/>
            </a:pPr>
            <a:r>
              <a:rPr lang="en-US" b="0" i="0" dirty="0">
                <a:solidFill>
                  <a:srgbClr val="212121"/>
                </a:solidFill>
                <a:effectLst/>
                <a:latin typeface="Cambria" panose="02040503050406030204" pitchFamily="18" charset="0"/>
              </a:rPr>
              <a:t> efforts to meet unrealistic expectations resulting in deleterious</a:t>
            </a:r>
          </a:p>
          <a:p>
            <a:pPr marL="0" indent="0">
              <a:buNone/>
            </a:pPr>
            <a:r>
              <a:rPr lang="en-US" b="0" i="0" dirty="0">
                <a:solidFill>
                  <a:srgbClr val="212121"/>
                </a:solidFill>
                <a:effectLst/>
                <a:latin typeface="Cambria" panose="02040503050406030204" pitchFamily="18" charset="0"/>
              </a:rPr>
              <a:t>outcomes</a:t>
            </a:r>
            <a:endParaRPr lang="en-US" dirty="0"/>
          </a:p>
          <a:p>
            <a:pPr marL="0" indent="0">
              <a:buNone/>
            </a:pPr>
            <a:endParaRPr lang="en-US" dirty="0"/>
          </a:p>
          <a:p>
            <a:pPr marL="0" indent="0">
              <a:buNone/>
            </a:pPr>
            <a:endParaRPr lang="en-US" dirty="0"/>
          </a:p>
          <a:p>
            <a:pPr marL="0" indent="0">
              <a:buNone/>
            </a:pPr>
            <a:endParaRPr lang="en-US" b="0" i="0" dirty="0">
              <a:solidFill>
                <a:srgbClr val="333333"/>
              </a:solidFill>
              <a:effectLst/>
              <a:latin typeface="interfaceregular"/>
            </a:endParaRPr>
          </a:p>
          <a:p>
            <a:pPr marL="0" indent="0">
              <a:buNone/>
            </a:pPr>
            <a:endParaRPr lang="en-US" dirty="0"/>
          </a:p>
        </p:txBody>
      </p:sp>
    </p:spTree>
    <p:extLst>
      <p:ext uri="{BB962C8B-B14F-4D97-AF65-F5344CB8AC3E}">
        <p14:creationId xmlns:p14="http://schemas.microsoft.com/office/powerpoint/2010/main" val="177022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76CD31-839D-7DAC-B451-58242B658CB0}"/>
              </a:ext>
            </a:extLst>
          </p:cNvPr>
          <p:cNvSpPr>
            <a:spLocks noGrp="1"/>
          </p:cNvSpPr>
          <p:nvPr>
            <p:ph type="title"/>
          </p:nvPr>
        </p:nvSpPr>
        <p:spPr/>
        <p:txBody>
          <a:bodyPr/>
          <a:lstStyle/>
          <a:p>
            <a:r>
              <a:rPr lang="en-US" b="1" i="0" dirty="0">
                <a:solidFill>
                  <a:srgbClr val="000000"/>
                </a:solidFill>
                <a:effectLst/>
                <a:latin typeface="p22-mackinac-pro"/>
              </a:rPr>
              <a:t>VIP </a:t>
            </a:r>
            <a:r>
              <a:rPr lang="en-US" b="1" dirty="0">
                <a:solidFill>
                  <a:srgbClr val="000000"/>
                </a:solidFill>
                <a:latin typeface="p22-mackinac-pro"/>
              </a:rPr>
              <a:t>S</a:t>
            </a:r>
            <a:r>
              <a:rPr lang="en-US" b="1" i="0" dirty="0">
                <a:solidFill>
                  <a:srgbClr val="000000"/>
                </a:solidFill>
                <a:effectLst/>
                <a:latin typeface="p22-mackinac-pro"/>
              </a:rPr>
              <a:t>yndrome</a:t>
            </a:r>
            <a:br>
              <a:rPr lang="en-US" b="0" i="0" dirty="0">
                <a:solidFill>
                  <a:srgbClr val="000000"/>
                </a:solidFill>
                <a:effectLst/>
                <a:latin typeface="p22-mackinac-pro"/>
              </a:rPr>
            </a:br>
            <a:endParaRPr lang="en-US" dirty="0"/>
          </a:p>
        </p:txBody>
      </p:sp>
      <p:sp>
        <p:nvSpPr>
          <p:cNvPr id="3" name="Content Placeholder 2">
            <a:extLst>
              <a:ext uri="{FF2B5EF4-FFF2-40B4-BE49-F238E27FC236}">
                <a16:creationId xmlns:a16="http://schemas.microsoft.com/office/drawing/2014/main" id="{314BC86F-21B4-11A3-0DD6-76B140AF7833}"/>
              </a:ext>
            </a:extLst>
          </p:cNvPr>
          <p:cNvSpPr>
            <a:spLocks noGrp="1"/>
          </p:cNvSpPr>
          <p:nvPr>
            <p:ph idx="1"/>
          </p:nvPr>
        </p:nvSpPr>
        <p:spPr/>
        <p:txBody>
          <a:bodyPr>
            <a:normAutofit/>
          </a:bodyPr>
          <a:lstStyle/>
          <a:p>
            <a:pPr marL="0" indent="0" algn="l">
              <a:buNone/>
            </a:pPr>
            <a:endParaRPr lang="en-US" b="0" i="0" dirty="0">
              <a:solidFill>
                <a:srgbClr val="000000"/>
              </a:solidFill>
              <a:effectLst/>
              <a:latin typeface="trade-gothic-next"/>
            </a:endParaRPr>
          </a:p>
          <a:p>
            <a:pPr algn="l"/>
            <a:r>
              <a:rPr lang="en-US" b="0" i="0" dirty="0">
                <a:solidFill>
                  <a:srgbClr val="000000"/>
                </a:solidFill>
                <a:effectLst/>
                <a:latin typeface="trade-gothic-next"/>
              </a:rPr>
              <a:t>Special treatment may include </a:t>
            </a:r>
          </a:p>
          <a:p>
            <a:pPr algn="l"/>
            <a:r>
              <a:rPr lang="en-US" dirty="0">
                <a:solidFill>
                  <a:srgbClr val="000000"/>
                </a:solidFill>
                <a:latin typeface="trade-gothic-next"/>
              </a:rPr>
              <a:t>B</a:t>
            </a:r>
            <a:r>
              <a:rPr lang="en-US" b="0" i="0" dirty="0">
                <a:solidFill>
                  <a:srgbClr val="000000"/>
                </a:solidFill>
                <a:effectLst/>
                <a:latin typeface="trade-gothic-next"/>
              </a:rPr>
              <a:t>etter or faster care </a:t>
            </a:r>
          </a:p>
          <a:p>
            <a:pPr algn="l"/>
            <a:r>
              <a:rPr lang="en-US" b="0" i="0" dirty="0">
                <a:solidFill>
                  <a:srgbClr val="000000"/>
                </a:solidFill>
                <a:effectLst/>
                <a:latin typeface="trade-gothic-next"/>
              </a:rPr>
              <a:t>greater access to treatments that are not readily available to the public</a:t>
            </a:r>
          </a:p>
          <a:p>
            <a:pPr algn="l"/>
            <a:r>
              <a:rPr lang="en-US" b="0" i="0" dirty="0">
                <a:solidFill>
                  <a:srgbClr val="000000"/>
                </a:solidFill>
                <a:effectLst/>
                <a:latin typeface="trade-gothic-next"/>
              </a:rPr>
              <a:t> Enhanced facilities or more attention from physicians. </a:t>
            </a:r>
          </a:p>
          <a:p>
            <a:pPr marL="0" indent="0" algn="l">
              <a:buNone/>
            </a:pPr>
            <a:endParaRPr lang="en-US" b="0" i="0" dirty="0">
              <a:solidFill>
                <a:srgbClr val="000000"/>
              </a:solidFill>
              <a:effectLst/>
              <a:latin typeface="trade-gothic-next"/>
            </a:endParaRPr>
          </a:p>
          <a:p>
            <a:pPr marL="0" indent="0" algn="l">
              <a:buNone/>
            </a:pPr>
            <a:endParaRPr lang="en-US" b="0" i="0" dirty="0">
              <a:solidFill>
                <a:srgbClr val="000000"/>
              </a:solidFill>
              <a:effectLst/>
              <a:latin typeface="trade-gothic-next"/>
            </a:endParaRPr>
          </a:p>
          <a:p>
            <a:endParaRPr lang="en-US" dirty="0"/>
          </a:p>
        </p:txBody>
      </p:sp>
    </p:spTree>
    <p:extLst>
      <p:ext uri="{BB962C8B-B14F-4D97-AF65-F5344CB8AC3E}">
        <p14:creationId xmlns:p14="http://schemas.microsoft.com/office/powerpoint/2010/main" val="165204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29998-CF69-BB81-DF15-60FD933940A0}"/>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142CAA5-E76B-5398-640E-8F009EB264D6}"/>
              </a:ext>
            </a:extLst>
          </p:cNvPr>
          <p:cNvSpPr>
            <a:spLocks noGrp="1"/>
          </p:cNvSpPr>
          <p:nvPr>
            <p:ph idx="1"/>
          </p:nvPr>
        </p:nvSpPr>
        <p:spPr/>
        <p:txBody>
          <a:bodyPr>
            <a:normAutofit/>
          </a:bodyPr>
          <a:lstStyle/>
          <a:p>
            <a:pPr algn="l">
              <a:buFont typeface="Arial" panose="020B0604020202020204" pitchFamily="34" charset="0"/>
              <a:buChar char="•"/>
            </a:pPr>
            <a:r>
              <a:rPr lang="en-US" b="0" i="0" dirty="0">
                <a:solidFill>
                  <a:srgbClr val="000000"/>
                </a:solidFill>
                <a:effectLst/>
                <a:latin typeface="trade-gothic-next"/>
              </a:rPr>
              <a:t>According to the American Board of Internal Medicine, doctors that fall victim to VIP syndrome neglect two of the Physician Charter</a:t>
            </a:r>
          </a:p>
          <a:p>
            <a:pPr marL="0" indent="0" algn="l">
              <a:buNone/>
            </a:pPr>
            <a:r>
              <a:rPr lang="en-US" b="0" i="0" dirty="0">
                <a:solidFill>
                  <a:srgbClr val="000000"/>
                </a:solidFill>
                <a:effectLst/>
                <a:latin typeface="trade-gothic-next"/>
              </a:rPr>
              <a:t> </a:t>
            </a:r>
          </a:p>
          <a:p>
            <a:pPr marL="0" indent="0" algn="l">
              <a:buNone/>
            </a:pPr>
            <a:r>
              <a:rPr lang="en-US" b="1" dirty="0">
                <a:solidFill>
                  <a:srgbClr val="000000"/>
                </a:solidFill>
                <a:latin typeface="trade-gothic-next"/>
              </a:rPr>
              <a:t>P</a:t>
            </a:r>
            <a:r>
              <a:rPr lang="en-US" b="1" i="0" dirty="0">
                <a:solidFill>
                  <a:srgbClr val="000000"/>
                </a:solidFill>
                <a:effectLst/>
                <a:latin typeface="trade-gothic-next"/>
              </a:rPr>
              <a:t>rinciple of Social justice</a:t>
            </a:r>
            <a:r>
              <a:rPr lang="en-US" b="0" i="0" dirty="0">
                <a:solidFill>
                  <a:srgbClr val="000000"/>
                </a:solidFill>
                <a:effectLst/>
                <a:latin typeface="trade-gothic-next"/>
              </a:rPr>
              <a:t>: </a:t>
            </a:r>
          </a:p>
          <a:p>
            <a:pPr marL="0" indent="0" algn="l">
              <a:buNone/>
            </a:pPr>
            <a:endParaRPr lang="en-US" dirty="0">
              <a:solidFill>
                <a:srgbClr val="000000"/>
              </a:solidFill>
              <a:latin typeface="trade-gothic-next"/>
            </a:endParaRPr>
          </a:p>
          <a:p>
            <a:pPr marL="0" indent="0" algn="l">
              <a:buNone/>
            </a:pPr>
            <a:r>
              <a:rPr lang="en-US" b="1" i="0" dirty="0">
                <a:solidFill>
                  <a:srgbClr val="000000"/>
                </a:solidFill>
                <a:effectLst/>
                <a:latin typeface="trade-gothic-next"/>
              </a:rPr>
              <a:t>Principle of Primacy of Patient Welfare</a:t>
            </a:r>
            <a:r>
              <a:rPr lang="en-US" b="0" i="0" dirty="0">
                <a:solidFill>
                  <a:srgbClr val="000000"/>
                </a:solidFill>
                <a:effectLst/>
                <a:latin typeface="trade-gothic-next"/>
              </a:rPr>
              <a:t>: </a:t>
            </a:r>
          </a:p>
          <a:p>
            <a:pPr marL="0" indent="0">
              <a:buNone/>
            </a:pPr>
            <a:endParaRPr lang="en-US" dirty="0"/>
          </a:p>
        </p:txBody>
      </p:sp>
    </p:spTree>
    <p:extLst>
      <p:ext uri="{BB962C8B-B14F-4D97-AF65-F5344CB8AC3E}">
        <p14:creationId xmlns:p14="http://schemas.microsoft.com/office/powerpoint/2010/main" val="2866615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264E9-DCF6-BABC-E2A5-77CFB2A295ED}"/>
              </a:ext>
            </a:extLst>
          </p:cNvPr>
          <p:cNvSpPr>
            <a:spLocks noGrp="1"/>
          </p:cNvSpPr>
          <p:nvPr>
            <p:ph type="title"/>
          </p:nvPr>
        </p:nvSpPr>
        <p:spPr/>
        <p:txBody>
          <a:bodyPr/>
          <a:lstStyle/>
          <a:p>
            <a:r>
              <a:rPr lang="en-US" b="1" i="0" dirty="0">
                <a:solidFill>
                  <a:srgbClr val="000000"/>
                </a:solidFill>
                <a:effectLst/>
                <a:latin typeface="p22-mackinac-pro"/>
              </a:rPr>
              <a:t>Dangers of VIP syndrome</a:t>
            </a:r>
            <a:br>
              <a:rPr lang="en-US" b="0" i="0" dirty="0">
                <a:solidFill>
                  <a:srgbClr val="000000"/>
                </a:solidFill>
                <a:effectLst/>
                <a:latin typeface="p22-mackinac-pro"/>
              </a:rPr>
            </a:br>
            <a:endParaRPr lang="en-US" dirty="0"/>
          </a:p>
        </p:txBody>
      </p:sp>
      <p:sp>
        <p:nvSpPr>
          <p:cNvPr id="3" name="Content Placeholder 2">
            <a:extLst>
              <a:ext uri="{FF2B5EF4-FFF2-40B4-BE49-F238E27FC236}">
                <a16:creationId xmlns:a16="http://schemas.microsoft.com/office/drawing/2014/main" id="{26F19438-F7BC-379C-9EF7-CC29937239EB}"/>
              </a:ext>
            </a:extLst>
          </p:cNvPr>
          <p:cNvSpPr>
            <a:spLocks noGrp="1"/>
          </p:cNvSpPr>
          <p:nvPr>
            <p:ph idx="1"/>
          </p:nvPr>
        </p:nvSpPr>
        <p:spPr/>
        <p:txBody>
          <a:bodyPr>
            <a:normAutofit/>
          </a:bodyPr>
          <a:lstStyle/>
          <a:p>
            <a:pPr algn="l"/>
            <a:r>
              <a:rPr lang="en-US" b="0" i="0" dirty="0">
                <a:solidFill>
                  <a:srgbClr val="000000"/>
                </a:solidFill>
                <a:effectLst/>
                <a:latin typeface="trade-gothic-next"/>
              </a:rPr>
              <a:t>Physicians experiencing VIP syndrome may find it difficult to deny the</a:t>
            </a:r>
          </a:p>
          <a:p>
            <a:pPr marL="0" indent="0" algn="l">
              <a:buNone/>
            </a:pPr>
            <a:r>
              <a:rPr lang="en-US" dirty="0">
                <a:solidFill>
                  <a:srgbClr val="000000"/>
                </a:solidFill>
                <a:latin typeface="trade-gothic-next"/>
              </a:rPr>
              <a:t>  </a:t>
            </a:r>
            <a:r>
              <a:rPr lang="en-US" b="0" i="0" dirty="0">
                <a:solidFill>
                  <a:srgbClr val="000000"/>
                </a:solidFill>
                <a:effectLst/>
                <a:latin typeface="trade-gothic-next"/>
              </a:rPr>
              <a:t> demands of prominent patients</a:t>
            </a:r>
            <a:endParaRPr lang="en-US" dirty="0">
              <a:solidFill>
                <a:srgbClr val="000000"/>
              </a:solidFill>
              <a:latin typeface="trade-gothic-next"/>
            </a:endParaRPr>
          </a:p>
          <a:p>
            <a:pPr marL="0" indent="0" algn="l">
              <a:buNone/>
            </a:pPr>
            <a:endParaRPr lang="en-US" b="0" i="0" dirty="0">
              <a:solidFill>
                <a:srgbClr val="000000"/>
              </a:solidFill>
              <a:effectLst/>
              <a:latin typeface="trade-gothic-next"/>
            </a:endParaRPr>
          </a:p>
          <a:p>
            <a:pPr algn="l"/>
            <a:r>
              <a:rPr lang="en-US" b="0" i="0" dirty="0">
                <a:solidFill>
                  <a:srgbClr val="000000"/>
                </a:solidFill>
                <a:effectLst/>
                <a:latin typeface="trade-gothic-next"/>
              </a:rPr>
              <a:t>This phenomenon can also result in worse outcomes for all patients,</a:t>
            </a:r>
          </a:p>
          <a:p>
            <a:pPr marL="0" indent="0" algn="l">
              <a:buNone/>
            </a:pPr>
            <a:r>
              <a:rPr lang="en-US" dirty="0">
                <a:solidFill>
                  <a:srgbClr val="000000"/>
                </a:solidFill>
                <a:latin typeface="trade-gothic-next"/>
              </a:rPr>
              <a:t>   </a:t>
            </a:r>
            <a:r>
              <a:rPr lang="en-US" b="0" i="0" dirty="0">
                <a:solidFill>
                  <a:srgbClr val="000000"/>
                </a:solidFill>
                <a:effectLst/>
                <a:latin typeface="trade-gothic-next"/>
              </a:rPr>
              <a:t> not just the VIPs</a:t>
            </a:r>
          </a:p>
          <a:p>
            <a:endParaRPr lang="en-US" dirty="0"/>
          </a:p>
        </p:txBody>
      </p:sp>
    </p:spTree>
    <p:extLst>
      <p:ext uri="{BB962C8B-B14F-4D97-AF65-F5344CB8AC3E}">
        <p14:creationId xmlns:p14="http://schemas.microsoft.com/office/powerpoint/2010/main" val="3279182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ABC58-35F3-C75C-4236-EB4F4431B37F}"/>
              </a:ext>
            </a:extLst>
          </p:cNvPr>
          <p:cNvSpPr>
            <a:spLocks noGrp="1"/>
          </p:cNvSpPr>
          <p:nvPr>
            <p:ph type="title"/>
          </p:nvPr>
        </p:nvSpPr>
        <p:spPr/>
        <p:txBody>
          <a:bodyPr/>
          <a:lstStyle/>
          <a:p>
            <a:r>
              <a:rPr lang="en-US" b="1" i="0" dirty="0">
                <a:solidFill>
                  <a:srgbClr val="000000"/>
                </a:solidFill>
                <a:effectLst/>
                <a:latin typeface="p22-mackinac-pro"/>
              </a:rPr>
              <a:t>Fundamentals of excellent care</a:t>
            </a:r>
            <a:br>
              <a:rPr lang="en-US" b="0" i="0" dirty="0">
                <a:solidFill>
                  <a:srgbClr val="000000"/>
                </a:solidFill>
                <a:effectLst/>
                <a:latin typeface="p22-mackinac-pro"/>
              </a:rPr>
            </a:br>
            <a:endParaRPr lang="en-US" dirty="0"/>
          </a:p>
        </p:txBody>
      </p:sp>
      <p:sp>
        <p:nvSpPr>
          <p:cNvPr id="3" name="Content Placeholder 2">
            <a:extLst>
              <a:ext uri="{FF2B5EF4-FFF2-40B4-BE49-F238E27FC236}">
                <a16:creationId xmlns:a16="http://schemas.microsoft.com/office/drawing/2014/main" id="{951BAC58-F23E-1853-81C7-C899C7BE0256}"/>
              </a:ext>
            </a:extLst>
          </p:cNvPr>
          <p:cNvSpPr>
            <a:spLocks noGrp="1"/>
          </p:cNvSpPr>
          <p:nvPr>
            <p:ph idx="1"/>
          </p:nvPr>
        </p:nvSpPr>
        <p:spPr/>
        <p:txBody>
          <a:bodyPr>
            <a:normAutofit lnSpcReduction="10000"/>
          </a:bodyPr>
          <a:lstStyle/>
          <a:p>
            <a:pPr algn="l"/>
            <a:r>
              <a:rPr lang="en-US" b="0" i="0" dirty="0">
                <a:solidFill>
                  <a:srgbClr val="000000"/>
                </a:solidFill>
                <a:effectLst/>
                <a:latin typeface="trade-gothic-next"/>
              </a:rPr>
              <a:t>“The fundamentals of patient care need to be the same, regardless of wealth, influence or celebrity,” says Dr. Ansell, adding that it’s important for health providers to be sensitive to all types of patient needs and expectation</a:t>
            </a:r>
          </a:p>
          <a:p>
            <a:pPr marL="0" indent="0" algn="l">
              <a:buNone/>
            </a:pPr>
            <a:endParaRPr lang="en-US" b="0" i="0" dirty="0">
              <a:solidFill>
                <a:srgbClr val="000000"/>
              </a:solidFill>
              <a:effectLst/>
              <a:latin typeface="trade-gothic-next"/>
            </a:endParaRPr>
          </a:p>
          <a:p>
            <a:pPr algn="l"/>
            <a:r>
              <a:rPr lang="en-US" dirty="0">
                <a:solidFill>
                  <a:srgbClr val="000000"/>
                </a:solidFill>
                <a:latin typeface="trade-gothic-next"/>
              </a:rPr>
              <a:t>Provision</a:t>
            </a:r>
            <a:r>
              <a:rPr lang="en-US" b="0" i="0" dirty="0">
                <a:solidFill>
                  <a:srgbClr val="000000"/>
                </a:solidFill>
                <a:effectLst/>
                <a:latin typeface="trade-gothic-next"/>
              </a:rPr>
              <a:t> of care that aren’t available for all patients risk poor outcomes not just for the patient, but also the physician</a:t>
            </a:r>
          </a:p>
          <a:p>
            <a:pPr marL="0" indent="0" algn="l">
              <a:buNone/>
            </a:pPr>
            <a:endParaRPr lang="en-US" b="0" i="0" dirty="0">
              <a:solidFill>
                <a:srgbClr val="000000"/>
              </a:solidFill>
              <a:effectLst/>
              <a:latin typeface="trade-gothic-next"/>
            </a:endParaRPr>
          </a:p>
          <a:p>
            <a:pPr marL="0" indent="0">
              <a:buNone/>
            </a:pPr>
            <a:br>
              <a:rPr lang="en-US" dirty="0"/>
            </a:br>
            <a:endParaRPr lang="en-US" dirty="0"/>
          </a:p>
        </p:txBody>
      </p:sp>
    </p:spTree>
    <p:extLst>
      <p:ext uri="{BB962C8B-B14F-4D97-AF65-F5344CB8AC3E}">
        <p14:creationId xmlns:p14="http://schemas.microsoft.com/office/powerpoint/2010/main" val="32585605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10005</TotalTime>
  <Words>1692</Words>
  <Application>Microsoft Office PowerPoint</Application>
  <PresentationFormat>Widescreen</PresentationFormat>
  <Paragraphs>188</Paragraphs>
  <Slides>29</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29</vt:i4>
      </vt:variant>
    </vt:vector>
  </HeadingPairs>
  <TitlesOfParts>
    <vt:vector size="41" baseType="lpstr">
      <vt:lpstr>-apple-system</vt:lpstr>
      <vt:lpstr>Arial</vt:lpstr>
      <vt:lpstr>Calibri</vt:lpstr>
      <vt:lpstr>Calibri Light</vt:lpstr>
      <vt:lpstr>Cambria</vt:lpstr>
      <vt:lpstr>inherit</vt:lpstr>
      <vt:lpstr>interfaceregular</vt:lpstr>
      <vt:lpstr>muli</vt:lpstr>
      <vt:lpstr>p22-mackinac-pro</vt:lpstr>
      <vt:lpstr>Roboto</vt:lpstr>
      <vt:lpstr>trade-gothic-next</vt:lpstr>
      <vt:lpstr>Office Theme</vt:lpstr>
      <vt:lpstr>PRINCIPLES OF CARING FOR  SURGICAL VIP PATIENT</vt:lpstr>
      <vt:lpstr>PowerPoint Presentation</vt:lpstr>
      <vt:lpstr>PowerPoint Presentation</vt:lpstr>
      <vt:lpstr>INTRODUCTION </vt:lpstr>
      <vt:lpstr>PowerPoint Presentation</vt:lpstr>
      <vt:lpstr>VIP Syndrome </vt:lpstr>
      <vt:lpstr>PowerPoint Presentation</vt:lpstr>
      <vt:lpstr>Dangers of VIP syndrome </vt:lpstr>
      <vt:lpstr>Fundamentals of excellent care </vt:lpstr>
      <vt:lpstr>Caring for VIPs: Nine principles</vt:lpstr>
      <vt:lpstr>Principle 1: Don’t Bend the Rules</vt:lpstr>
      <vt:lpstr>Principle 2: Work as a team, not in ‘Silos’ </vt:lpstr>
      <vt:lpstr>Principle 3: Communicate, Communicate, Communicate</vt:lpstr>
      <vt:lpstr>Principle 4: carefully manage Communication with the Media</vt:lpstr>
      <vt:lpstr>Principle 5: Resist ‘Chairperson’s Syndrome’</vt:lpstr>
      <vt:lpstr>Principle 6: care should occur where it is most appropriate</vt:lpstr>
      <vt:lpstr>Principle 7: protect the Patient’s Security</vt:lpstr>
      <vt:lpstr>Principle 8: Be careful about Accepting or declining Gift</vt:lpstr>
      <vt:lpstr>PowerPoint Presentation</vt:lpstr>
      <vt:lpstr>Principle 9: Working with the Patient’s Personal physicians</vt:lpstr>
      <vt:lpstr>PowerPoint Presentation</vt:lpstr>
      <vt:lpstr>ETHICAL ISSUES</vt:lpstr>
      <vt:lpstr>ETHICAL ISSUES</vt:lpstr>
      <vt:lpstr>ETHICAL ISSUES</vt:lpstr>
      <vt:lpstr>ETHICAL ISSUES</vt:lpstr>
      <vt:lpstr>ETHICAL ISSUES</vt:lpstr>
      <vt:lpstr>CONCLUSION </vt:lpstr>
      <vt:lpstr>PowerPoint Presentation</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Bashir Aliyu</dc:creator>
  <cp:lastModifiedBy>Bashir Aliyu</cp:lastModifiedBy>
  <cp:revision>24</cp:revision>
  <dcterms:created xsi:type="dcterms:W3CDTF">2023-11-30T05:57:42Z</dcterms:created>
  <dcterms:modified xsi:type="dcterms:W3CDTF">2024-01-17T06:38:43Z</dcterms:modified>
</cp:coreProperties>
</file>